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4"/>
  </p:notesMasterIdLst>
  <p:handoutMasterIdLst>
    <p:handoutMasterId r:id="rId25"/>
  </p:handoutMasterIdLst>
  <p:sldIdLst>
    <p:sldId id="256" r:id="rId2"/>
    <p:sldId id="259" r:id="rId3"/>
    <p:sldId id="307" r:id="rId4"/>
    <p:sldId id="308" r:id="rId5"/>
    <p:sldId id="298" r:id="rId6"/>
    <p:sldId id="257" r:id="rId7"/>
    <p:sldId id="309" r:id="rId8"/>
    <p:sldId id="299" r:id="rId9"/>
    <p:sldId id="296" r:id="rId10"/>
    <p:sldId id="297" r:id="rId11"/>
    <p:sldId id="310" r:id="rId12"/>
    <p:sldId id="311" r:id="rId13"/>
    <p:sldId id="304" r:id="rId14"/>
    <p:sldId id="306" r:id="rId15"/>
    <p:sldId id="312" r:id="rId16"/>
    <p:sldId id="300" r:id="rId17"/>
    <p:sldId id="305" r:id="rId18"/>
    <p:sldId id="316" r:id="rId19"/>
    <p:sldId id="315" r:id="rId20"/>
    <p:sldId id="301" r:id="rId21"/>
    <p:sldId id="303" r:id="rId22"/>
    <p:sldId id="278" r:id="rId23"/>
  </p:sldIdLst>
  <p:sldSz cx="9144000" cy="5143500" type="screen16x9"/>
  <p:notesSz cx="6858000" cy="9144000"/>
  <p:embeddedFontLst>
    <p:embeddedFont>
      <p:font typeface="Arvo" panose="02020500000000000000" charset="0"/>
      <p:regular r:id="rId26"/>
      <p:bold r:id="rId27"/>
      <p:italic r:id="rId28"/>
      <p:boldItalic r:id="rId29"/>
    </p:embeddedFont>
    <p:embeddedFont>
      <p:font typeface="Franklin Gothic Book" panose="020B0503020102020204" pitchFamily="34" charset="0"/>
      <p:regular r:id="rId30"/>
      <p:italic r:id="rId31"/>
    </p:embeddedFont>
    <p:embeddedFont>
      <p:font typeface="Roboto" panose="02000000000000000000" pitchFamily="2" charset="0"/>
      <p:regular r:id="rId32"/>
      <p:bold r:id="rId33"/>
      <p:italic r:id="rId34"/>
      <p:boldItalic r:id="rId35"/>
    </p:embeddedFont>
    <p:embeddedFont>
      <p:font typeface="Roboto Condensed" panose="02000000000000000000" pitchFamily="2" charset="0"/>
      <p:regular r:id="rId36"/>
      <p:bold r:id="rId37"/>
      <p:italic r:id="rId38"/>
      <p:boldItalic r:id="rId39"/>
    </p:embeddedFont>
    <p:embeddedFont>
      <p:font typeface="Roboto Condensed Light" panose="02000000000000000000" pitchFamily="2" charset="0"/>
      <p:regular r:id="rId40"/>
      <p:bold r:id="rId41"/>
      <p:italic r:id="rId42"/>
      <p:boldItalic r:id="rId43"/>
    </p:embeddedFont>
    <p:embeddedFont>
      <p:font typeface="微軟正黑體" panose="020B0604030504040204" pitchFamily="34" charset="-12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75150" autoAdjust="0"/>
  </p:normalViewPr>
  <p:slideViewPr>
    <p:cSldViewPr snapToGrid="0">
      <p:cViewPr varScale="1">
        <p:scale>
          <a:sx n="110" d="100"/>
          <a:sy n="110" d="100"/>
        </p:scale>
        <p:origin x="17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2022年4月13日星期三</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具有一階動力學的 被帶寬為 </a:t>
            </a:r>
            <a:r>
              <a:rPr lang="en-US" altLang="zh-TW" dirty="0"/>
              <a:t>0.43 Hz </a:t>
            </a:r>
            <a:r>
              <a:rPr lang="zh-TW" altLang="en-US" dirty="0"/>
              <a:t>的</a:t>
            </a:r>
            <a:endParaRPr dirty="0"/>
          </a:p>
        </p:txBody>
      </p:sp>
    </p:spTree>
    <p:extLst>
      <p:ext uri="{BB962C8B-B14F-4D97-AF65-F5344CB8AC3E}">
        <p14:creationId xmlns:p14="http://schemas.microsoft.com/office/powerpoint/2010/main" val="4121875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具有一階動力學的 被帶寬為 </a:t>
            </a:r>
            <a:r>
              <a:rPr lang="en-US" altLang="zh-TW" dirty="0"/>
              <a:t>0.43 Hz </a:t>
            </a:r>
            <a:r>
              <a:rPr lang="zh-TW" altLang="en-US" dirty="0"/>
              <a:t>的</a:t>
            </a:r>
            <a:endParaRPr lang="en-US" altLang="zh-TW" dirty="0"/>
          </a:p>
          <a:p>
            <a:pPr marL="0" lvl="0" indent="0" algn="l" rtl="0">
              <a:spcBef>
                <a:spcPts val="0"/>
              </a:spcBef>
              <a:spcAft>
                <a:spcPts val="0"/>
              </a:spcAft>
              <a:buNone/>
            </a:pPr>
            <a:r>
              <a:rPr lang="zh-TW" altLang="en-US" b="0" i="0" dirty="0">
                <a:solidFill>
                  <a:srgbClr val="000000"/>
                </a:solidFill>
                <a:effectLst/>
                <a:latin typeface="Roboto" panose="02000000000000000000" pitchFamily="2" charset="0"/>
              </a:rPr>
              <a:t>黃色條以線性方式“填充”儀表，根據當前值是什麼，由指針的隨機運動決定。</a:t>
            </a:r>
            <a:endParaRPr dirty="0"/>
          </a:p>
        </p:txBody>
      </p:sp>
    </p:spTree>
    <p:extLst>
      <p:ext uri="{BB962C8B-B14F-4D97-AF65-F5344CB8AC3E}">
        <p14:creationId xmlns:p14="http://schemas.microsoft.com/office/powerpoint/2010/main" val="1791758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176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8506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100" dirty="0"/>
              <a:t>SF </a:t>
            </a:r>
            <a:r>
              <a:rPr lang="zh-TW" altLang="en-US" sz="1100" dirty="0"/>
              <a:t>儀表本身重置為目標值，然後立即開始振盪。 </a:t>
            </a:r>
            <a:r>
              <a:rPr lang="en-US" altLang="zh-TW" sz="1100" dirty="0"/>
              <a:t>SF </a:t>
            </a:r>
            <a:r>
              <a:rPr lang="zh-TW" altLang="en-US" sz="1100" dirty="0"/>
              <a:t>發生在 </a:t>
            </a:r>
            <a:r>
              <a:rPr lang="en-US" altLang="zh-TW" sz="1100" dirty="0"/>
              <a:t>50 </a:t>
            </a:r>
            <a:r>
              <a:rPr lang="zh-TW" altLang="en-US" sz="1100" dirty="0"/>
              <a:t>次試驗中，</a:t>
            </a:r>
            <a:r>
              <a:rPr lang="en-US" altLang="zh-TW" sz="1100" dirty="0"/>
              <a:t>SF </a:t>
            </a:r>
            <a:r>
              <a:rPr lang="zh-TW" altLang="en-US" sz="1100" dirty="0"/>
              <a:t>和非</a:t>
            </a:r>
            <a:r>
              <a:rPr lang="en-US" altLang="zh-TW" sz="1100" dirty="0"/>
              <a:t>SF </a:t>
            </a:r>
            <a:r>
              <a:rPr lang="zh-TW" altLang="en-US" sz="1100" dirty="0"/>
              <a:t>試驗隨機排序。</a:t>
            </a:r>
            <a:endParaRPr lang="en-US" altLang="zh-TW" sz="11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7414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025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036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完美的自動化 </a:t>
            </a:r>
            <a:r>
              <a:rPr lang="en-US" altLang="zh-TW" sz="1100" dirty="0"/>
              <a:t>(M = 98) </a:t>
            </a:r>
            <a:r>
              <a:rPr lang="zh-TW" altLang="en-US" sz="1100" dirty="0"/>
              <a:t>可能在接近顯著性的水平上提高了基本條件 </a:t>
            </a:r>
            <a:r>
              <a:rPr lang="en-US" altLang="zh-TW" sz="1100" dirty="0"/>
              <a:t>(M = 131) </a:t>
            </a:r>
            <a:r>
              <a:rPr lang="zh-TW" altLang="en-US" sz="1100" dirty="0"/>
              <a:t>的表現，</a:t>
            </a:r>
            <a:r>
              <a:rPr lang="en-US" altLang="zh-TW" sz="1100" dirty="0"/>
              <a:t>t(14) = 1.53, p = .07</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66814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b="0" i="0" dirty="0">
                <a:solidFill>
                  <a:srgbClr val="000000"/>
                </a:solidFill>
                <a:effectLst/>
                <a:latin typeface="Roboto" panose="02000000000000000000" pitchFamily="2" charset="0"/>
              </a:rPr>
              <a:t>我們可以假設 </a:t>
            </a:r>
            <a:r>
              <a:rPr lang="en-US" altLang="zh-TW" b="0" i="0" dirty="0">
                <a:solidFill>
                  <a:srgbClr val="000000"/>
                </a:solidFill>
                <a:effectLst/>
                <a:latin typeface="Roboto" panose="02000000000000000000" pitchFamily="2" charset="0"/>
              </a:rPr>
              <a:t>FA60 </a:t>
            </a:r>
            <a:r>
              <a:rPr lang="zh-TW" altLang="en-US" b="0" i="0" dirty="0">
                <a:solidFill>
                  <a:srgbClr val="000000"/>
                </a:solidFill>
                <a:effectLst/>
                <a:latin typeface="Roboto" panose="02000000000000000000" pitchFamily="2" charset="0"/>
              </a:rPr>
              <a:t>條件下跟踪任務中的任何性能缺陷表明操作員的依賴減少。 也就是說，這種缺陷表明即使沒有警報，操作員也將注意力資源投入到 </a:t>
            </a:r>
            <a:r>
              <a:rPr lang="en-US" altLang="zh-TW" b="0" i="0" dirty="0">
                <a:solidFill>
                  <a:srgbClr val="000000"/>
                </a:solidFill>
                <a:effectLst/>
                <a:latin typeface="Roboto" panose="02000000000000000000" pitchFamily="2" charset="0"/>
              </a:rPr>
              <a:t>SF </a:t>
            </a:r>
            <a:r>
              <a:rPr lang="zh-TW" altLang="en-US" b="0" i="0" dirty="0">
                <a:solidFill>
                  <a:srgbClr val="000000"/>
                </a:solidFill>
                <a:effectLst/>
                <a:latin typeface="Roboto" panose="02000000000000000000" pitchFamily="2" charset="0"/>
              </a:rPr>
              <a:t>任務中，從而導致跟踪誤差增加。</a:t>
            </a:r>
            <a:endParaRPr dirty="0"/>
          </a:p>
        </p:txBody>
      </p:sp>
    </p:spTree>
    <p:extLst>
      <p:ext uri="{BB962C8B-B14F-4D97-AF65-F5344CB8AC3E}">
        <p14:creationId xmlns:p14="http://schemas.microsoft.com/office/powerpoint/2010/main" val="1672480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b="0" i="0" dirty="0">
                <a:solidFill>
                  <a:srgbClr val="000000"/>
                </a:solidFill>
                <a:effectLst/>
                <a:latin typeface="Roboto" panose="02000000000000000000" pitchFamily="2" charset="0"/>
              </a:rPr>
              <a:t>第一行和第三行往往是遵從性的衡量標準，而第二和第四行往往是依賴的衡量標準。</a:t>
            </a:r>
            <a:endParaRPr dirty="0"/>
          </a:p>
        </p:txBody>
      </p:sp>
    </p:spTree>
    <p:extLst>
      <p:ext uri="{BB962C8B-B14F-4D97-AF65-F5344CB8AC3E}">
        <p14:creationId xmlns:p14="http://schemas.microsoft.com/office/powerpoint/2010/main" val="283824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624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625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54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13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1100" dirty="0"/>
              <a:t>這會從任何並發任務中轉移注意力資源，導致任務的性能下降</a:t>
            </a:r>
            <a:endParaRPr lang="en-US" altLang="zh-TW" dirty="0"/>
          </a:p>
          <a:p>
            <a:pPr marL="0" lvl="0" indent="0" algn="l" rtl="0">
              <a:spcBef>
                <a:spcPts val="0"/>
              </a:spcBef>
              <a:spcAft>
                <a:spcPts val="0"/>
              </a:spcAft>
              <a:buNone/>
            </a:pPr>
            <a:r>
              <a:rPr lang="en-US" altLang="zh-TW" dirty="0"/>
              <a:t>in press</a:t>
            </a:r>
            <a:r>
              <a:rPr lang="zh-TW" altLang="en-US" dirty="0"/>
              <a:t>在新聞</a:t>
            </a:r>
            <a:endParaRPr dirty="0"/>
          </a:p>
        </p:txBody>
      </p:sp>
    </p:spTree>
    <p:extLst>
      <p:ext uri="{BB962C8B-B14F-4D97-AF65-F5344CB8AC3E}">
        <p14:creationId xmlns:p14="http://schemas.microsoft.com/office/powerpoint/2010/main" val="1470854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3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38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5800" y="1090750"/>
            <a:ext cx="6775704" cy="148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3600" dirty="0"/>
              <a:t>順從性和信任的獨立性：</a:t>
            </a:r>
            <a:br>
              <a:rPr lang="en-US" altLang="zh-TW" sz="3600" dirty="0"/>
            </a:br>
            <a:r>
              <a:rPr lang="zh-TW" altLang="en-US" sz="3600" dirty="0"/>
              <a:t>自動化中誤警比漏失更糟糕嗎？</a:t>
            </a:r>
            <a:endParaRPr sz="3600" dirty="0"/>
          </a:p>
        </p:txBody>
      </p:sp>
      <p:sp>
        <p:nvSpPr>
          <p:cNvPr id="3" name="文字方塊 2">
            <a:extLst>
              <a:ext uri="{FF2B5EF4-FFF2-40B4-BE49-F238E27FC236}">
                <a16:creationId xmlns:a16="http://schemas.microsoft.com/office/drawing/2014/main" id="{7BB5AFCA-673D-443A-A4E6-94E081CCC711}"/>
              </a:ext>
            </a:extLst>
          </p:cNvPr>
          <p:cNvSpPr txBox="1"/>
          <p:nvPr/>
        </p:nvSpPr>
        <p:spPr>
          <a:xfrm>
            <a:off x="685800" y="2632587"/>
            <a:ext cx="4195916" cy="523220"/>
          </a:xfrm>
          <a:prstGeom prst="rect">
            <a:avLst/>
          </a:prstGeom>
          <a:noFill/>
        </p:spPr>
        <p:txBody>
          <a:bodyPr wrap="square" rtlCol="0">
            <a:spAutoFit/>
          </a:bodyPr>
          <a:lstStyle/>
          <a:p>
            <a:r>
              <a:rPr lang="en-US" altLang="zh-TW" dirty="0">
                <a:solidFill>
                  <a:schemeClr val="bg1"/>
                </a:solidFill>
              </a:rPr>
              <a:t>On the Independence of Compliance and Reliance: Are Automation False Alarms Worse Than Misses?</a:t>
            </a:r>
            <a:endParaRPr lang="zh-TW" altLang="en-US" dirty="0">
              <a:solidFill>
                <a:schemeClr val="bg1"/>
              </a:solidFill>
            </a:endParaRPr>
          </a:p>
        </p:txBody>
      </p:sp>
      <p:sp>
        <p:nvSpPr>
          <p:cNvPr id="2" name="矩形 1">
            <a:extLst>
              <a:ext uri="{FF2B5EF4-FFF2-40B4-BE49-F238E27FC236}">
                <a16:creationId xmlns:a16="http://schemas.microsoft.com/office/drawing/2014/main" id="{CAE14489-83F2-468A-A571-A57C537900E3}"/>
              </a:ext>
            </a:extLst>
          </p:cNvPr>
          <p:cNvSpPr/>
          <p:nvPr/>
        </p:nvSpPr>
        <p:spPr>
          <a:xfrm>
            <a:off x="4073652" y="4280688"/>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052750"/>
            <a:ext cx="3819832" cy="1169551"/>
          </a:xfrm>
          <a:prstGeom prst="rect">
            <a:avLst/>
          </a:prstGeom>
          <a:noFill/>
        </p:spPr>
        <p:txBody>
          <a:bodyPr wrap="square" rtlCol="0">
            <a:spAutoFit/>
          </a:bodyPr>
          <a:lstStyle/>
          <a:p>
            <a:pPr>
              <a:buSzPts val="935"/>
            </a:pPr>
            <a:r>
              <a:rPr lang="zh-TW" altLang="en-US" b="1" i="1" dirty="0">
                <a:latin typeface="微軟正黑體" panose="020B0604030504040204" pitchFamily="34" charset="-120"/>
                <a:ea typeface="微軟正黑體" panose="020B0604030504040204" pitchFamily="34" charset="-120"/>
              </a:rPr>
              <a:t>作者</a:t>
            </a:r>
            <a:r>
              <a:rPr lang="en-US" altLang="zh-TW" b="1" i="1" dirty="0">
                <a:latin typeface="微軟正黑體" panose="020B0604030504040204" pitchFamily="34" charset="-120"/>
                <a:ea typeface="微軟正黑體" panose="020B0604030504040204" pitchFamily="34" charset="-120"/>
              </a:rPr>
              <a:t>:</a:t>
            </a:r>
            <a:r>
              <a:rPr lang="zh-TW" altLang="en-US" b="1" i="1" dirty="0">
                <a:latin typeface="微軟正黑體" panose="020B0604030504040204" pitchFamily="34" charset="-120"/>
                <a:ea typeface="微軟正黑體" panose="020B0604030504040204" pitchFamily="34" charset="-120"/>
              </a:rPr>
              <a:t> </a:t>
            </a:r>
            <a:r>
              <a:rPr lang="fr-FR" altLang="zh-TW" dirty="0">
                <a:solidFill>
                  <a:schemeClr val="tx1"/>
                </a:solidFill>
                <a:latin typeface="arial" panose="020B0604020202020204" pitchFamily="34" charset="0"/>
              </a:rPr>
              <a:t>Stephen R. Dixon, Christopher D. Wickens, and Jason S. McCarley</a:t>
            </a:r>
            <a:endParaRPr lang="en-US" altLang="zh-TW" dirty="0">
              <a:solidFill>
                <a:schemeClr val="tx1"/>
              </a:solidFill>
              <a:latin typeface="arial" panose="020B0604020202020204" pitchFamily="34" charset="0"/>
            </a:endParaRPr>
          </a:p>
          <a:p>
            <a:pPr>
              <a:buSzPts val="935"/>
            </a:pPr>
            <a:r>
              <a:rPr lang="zh-TW" altLang="en-US" b="1" i="1" dirty="0">
                <a:latin typeface="微軟正黑體" panose="020B0604030504040204" pitchFamily="34" charset="-120"/>
                <a:ea typeface="微軟正黑體" panose="020B0604030504040204" pitchFamily="34" charset="-120"/>
              </a:rPr>
              <a:t>期刊</a:t>
            </a:r>
            <a:r>
              <a:rPr lang="en-US" altLang="zh-TW" b="1" i="1" dirty="0">
                <a:latin typeface="微軟正黑體" panose="020B0604030504040204" pitchFamily="34" charset="-120"/>
                <a:ea typeface="微軟正黑體" panose="020B0604030504040204" pitchFamily="34" charset="-120"/>
              </a:rPr>
              <a:t>(</a:t>
            </a:r>
            <a:r>
              <a:rPr lang="zh-TW" altLang="en-US" b="1" i="1" dirty="0">
                <a:latin typeface="微軟正黑體" panose="020B0604030504040204" pitchFamily="34" charset="-120"/>
                <a:ea typeface="微軟正黑體" panose="020B0604030504040204" pitchFamily="34" charset="-120"/>
              </a:rPr>
              <a:t>年分</a:t>
            </a:r>
            <a:r>
              <a:rPr lang="en-US" altLang="zh-TW" b="1" i="1" dirty="0">
                <a:latin typeface="微軟正黑體" panose="020B0604030504040204" pitchFamily="34" charset="-120"/>
                <a:ea typeface="微軟正黑體" panose="020B0604030504040204" pitchFamily="34" charset="-120"/>
              </a:rPr>
              <a:t>):</a:t>
            </a:r>
            <a:r>
              <a:rPr lang="zh-TW" altLang="en-US" b="1" i="1" dirty="0">
                <a:latin typeface="微軟正黑體" panose="020B0604030504040204" pitchFamily="34" charset="-120"/>
                <a:ea typeface="微軟正黑體" panose="020B0604030504040204" pitchFamily="34" charset="-120"/>
              </a:rPr>
              <a:t> </a:t>
            </a:r>
            <a:r>
              <a:rPr lang="en-US" altLang="zh-TW" b="0" i="0" dirty="0">
                <a:solidFill>
                  <a:schemeClr val="tx1"/>
                </a:solidFill>
                <a:effectLst/>
                <a:latin typeface="arial" panose="020B0604020202020204" pitchFamily="34" charset="0"/>
              </a:rPr>
              <a:t>Human Factors: The Journal of the Human Factors and Ergonomics Society(2007)</a:t>
            </a:r>
            <a:endParaRPr lang="en-US" altLang="zh-TW" i="1" dirty="0">
              <a:solidFill>
                <a:schemeClr val="tx1"/>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20" name="內容版面配置區 2">
            <a:extLst>
              <a:ext uri="{FF2B5EF4-FFF2-40B4-BE49-F238E27FC236}">
                <a16:creationId xmlns:a16="http://schemas.microsoft.com/office/drawing/2014/main" id="{8897DA6D-7AB2-4E02-A6DC-EEBF8B62E891}"/>
              </a:ext>
            </a:extLst>
          </p:cNvPr>
          <p:cNvSpPr txBox="1">
            <a:spLocks/>
          </p:cNvSpPr>
          <p:nvPr/>
        </p:nvSpPr>
        <p:spPr>
          <a:xfrm>
            <a:off x="512771" y="156951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t>實驗在</a:t>
            </a:r>
            <a:r>
              <a:rPr lang="en-US" altLang="zh-TW" sz="1800" dirty="0"/>
              <a:t>DELL</a:t>
            </a:r>
            <a:r>
              <a:rPr lang="zh-TW" altLang="en-US" sz="1800" dirty="0"/>
              <a:t> </a:t>
            </a:r>
            <a:r>
              <a:rPr lang="en-US" altLang="zh-TW" sz="1800" dirty="0"/>
              <a:t>GX270 </a:t>
            </a:r>
            <a:r>
              <a:rPr lang="zh-TW" altLang="en-US" sz="1800" dirty="0"/>
              <a:t>電腦進行，並使用配備 </a:t>
            </a:r>
            <a:r>
              <a:rPr lang="en-US" altLang="zh-TW" sz="1800" dirty="0"/>
              <a:t>21 </a:t>
            </a:r>
            <a:r>
              <a:rPr lang="zh-TW" altLang="en-US" sz="1800" dirty="0"/>
              <a:t>英寸（</a:t>
            </a:r>
            <a:r>
              <a:rPr lang="en-US" altLang="zh-TW" sz="1800" dirty="0"/>
              <a:t>53 </a:t>
            </a:r>
            <a:r>
              <a:rPr lang="zh-TW" altLang="en-US" sz="1800" dirty="0"/>
              <a:t>厘米）的螢幕分辨率為 </a:t>
            </a:r>
            <a:r>
              <a:rPr lang="en-US" altLang="zh-TW" sz="1800" dirty="0"/>
              <a:t>1280 × 1024</a:t>
            </a:r>
            <a:r>
              <a:rPr lang="zh-TW" altLang="en-US" sz="1800" dirty="0"/>
              <a:t>。</a:t>
            </a:r>
            <a:endParaRPr lang="en-US" altLang="zh-TW" sz="1800" dirty="0"/>
          </a:p>
          <a:p>
            <a:r>
              <a:rPr lang="zh-TW" altLang="en-US" sz="1800" dirty="0"/>
              <a:t>螢幕的頂部是二維的追踪任務。參與者使用操縱桿來跟踪準隨機輸入乾擾的目標。 並增加了一個負誤差漂移，這樣如果參與者沒有在操縱桿上施加適當的力，球會迅速飄向盒子的外邊緣。</a:t>
            </a:r>
            <a:endParaRPr lang="en-US" altLang="zh-TW" sz="1800" dirty="0"/>
          </a:p>
          <a:p>
            <a:r>
              <a:rPr lang="zh-TW" altLang="en-US" sz="1800" dirty="0"/>
              <a:t>系統監控儀表位於螢幕底部，表示通用現實世界變量（例如高度）的值。共有 </a:t>
            </a:r>
            <a:r>
              <a:rPr lang="en-US" altLang="zh-TW" sz="1800" dirty="0"/>
              <a:t>10 </a:t>
            </a:r>
            <a:r>
              <a:rPr lang="zh-TW" altLang="en-US" sz="1800" dirty="0"/>
              <a:t>個小白刻度線用來代表數值。</a:t>
            </a:r>
            <a:endParaRPr lang="en-US" altLang="zh-TW" sz="1800" dirty="0"/>
          </a:p>
          <a:p>
            <a:endParaRPr lang="en-US" altLang="zh-TW" sz="1800" dirty="0"/>
          </a:p>
          <a:p>
            <a:endParaRPr lang="zh-TW" altLang="en-US" sz="1800" dirty="0"/>
          </a:p>
        </p:txBody>
      </p:sp>
    </p:spTree>
    <p:extLst>
      <p:ext uri="{BB962C8B-B14F-4D97-AF65-F5344CB8AC3E}">
        <p14:creationId xmlns:p14="http://schemas.microsoft.com/office/powerpoint/2010/main" val="266469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4" name="圖片 3">
            <a:extLst>
              <a:ext uri="{FF2B5EF4-FFF2-40B4-BE49-F238E27FC236}">
                <a16:creationId xmlns:a16="http://schemas.microsoft.com/office/drawing/2014/main" id="{3F00DD5B-DDD8-4A13-AD5C-BC29B35506C3}"/>
              </a:ext>
            </a:extLst>
          </p:cNvPr>
          <p:cNvPicPr>
            <a:picLocks noChangeAspect="1"/>
          </p:cNvPicPr>
          <p:nvPr/>
        </p:nvPicPr>
        <p:blipFill>
          <a:blip r:embed="rId3"/>
          <a:stretch>
            <a:fillRect/>
          </a:stretch>
        </p:blipFill>
        <p:spPr>
          <a:xfrm>
            <a:off x="1227073" y="1729249"/>
            <a:ext cx="3571809" cy="2780368"/>
          </a:xfrm>
          <a:prstGeom prst="rect">
            <a:avLst/>
          </a:prstGeom>
        </p:spPr>
      </p:pic>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24" name="文字方塊 23">
            <a:extLst>
              <a:ext uri="{FF2B5EF4-FFF2-40B4-BE49-F238E27FC236}">
                <a16:creationId xmlns:a16="http://schemas.microsoft.com/office/drawing/2014/main" id="{D1E53504-C82B-455C-88B6-E588522A8748}"/>
              </a:ext>
            </a:extLst>
          </p:cNvPr>
          <p:cNvSpPr txBox="1"/>
          <p:nvPr/>
        </p:nvSpPr>
        <p:spPr>
          <a:xfrm>
            <a:off x="4865914" y="3916223"/>
            <a:ext cx="4575436" cy="307777"/>
          </a:xfrm>
          <a:prstGeom prst="rect">
            <a:avLst/>
          </a:prstGeom>
          <a:noFill/>
        </p:spPr>
        <p:txBody>
          <a:bodyPr wrap="square">
            <a:spAutoFit/>
          </a:bodyPr>
          <a:lstStyle/>
          <a:p>
            <a:r>
              <a:rPr lang="zh-TW" altLang="en-US" dirty="0"/>
              <a:t>表示現實世界變量（例如高度）</a:t>
            </a:r>
          </a:p>
        </p:txBody>
      </p:sp>
      <p:cxnSp>
        <p:nvCxnSpPr>
          <p:cNvPr id="6" name="直線單箭頭接點 5">
            <a:extLst>
              <a:ext uri="{FF2B5EF4-FFF2-40B4-BE49-F238E27FC236}">
                <a16:creationId xmlns:a16="http://schemas.microsoft.com/office/drawing/2014/main" id="{59D4B7E4-0676-46F9-838F-D3D0EA09DB37}"/>
              </a:ext>
            </a:extLst>
          </p:cNvPr>
          <p:cNvCxnSpPr>
            <a:stCxn id="24" idx="1"/>
          </p:cNvCxnSpPr>
          <p:nvPr/>
        </p:nvCxnSpPr>
        <p:spPr>
          <a:xfrm flipH="1" flipV="1">
            <a:off x="3540722" y="4070110"/>
            <a:ext cx="1368000" cy="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27" name="文字方塊 26">
            <a:extLst>
              <a:ext uri="{FF2B5EF4-FFF2-40B4-BE49-F238E27FC236}">
                <a16:creationId xmlns:a16="http://schemas.microsoft.com/office/drawing/2014/main" id="{BAB89FE9-A43C-4DC5-8C37-558C607B239B}"/>
              </a:ext>
            </a:extLst>
          </p:cNvPr>
          <p:cNvSpPr txBox="1"/>
          <p:nvPr/>
        </p:nvSpPr>
        <p:spPr>
          <a:xfrm>
            <a:off x="4798882" y="3368994"/>
            <a:ext cx="3210053" cy="523220"/>
          </a:xfrm>
          <a:prstGeom prst="rect">
            <a:avLst/>
          </a:prstGeom>
          <a:noFill/>
        </p:spPr>
        <p:txBody>
          <a:bodyPr wrap="square">
            <a:spAutoFit/>
          </a:bodyPr>
          <a:lstStyle/>
          <a:p>
            <a:r>
              <a:rPr lang="zh-TW" altLang="en-US" b="0" i="0" dirty="0">
                <a:solidFill>
                  <a:srgbClr val="000000"/>
                </a:solidFill>
                <a:effectLst/>
                <a:latin typeface="Roboto" panose="02000000000000000000" pitchFamily="2" charset="0"/>
              </a:rPr>
              <a:t>左框中的數字表示“安全”系統的理想值。右側框中的數字表示系統的“安全”範圍</a:t>
            </a:r>
            <a:endParaRPr lang="zh-TW" altLang="en-US" dirty="0"/>
          </a:p>
        </p:txBody>
      </p:sp>
      <p:cxnSp>
        <p:nvCxnSpPr>
          <p:cNvPr id="28" name="直線單箭頭接點 27">
            <a:extLst>
              <a:ext uri="{FF2B5EF4-FFF2-40B4-BE49-F238E27FC236}">
                <a16:creationId xmlns:a16="http://schemas.microsoft.com/office/drawing/2014/main" id="{D578DA3B-F57C-4B47-92F3-6298B64DABC1}"/>
              </a:ext>
            </a:extLst>
          </p:cNvPr>
          <p:cNvCxnSpPr/>
          <p:nvPr/>
        </p:nvCxnSpPr>
        <p:spPr>
          <a:xfrm flipH="1" flipV="1">
            <a:off x="3497914" y="3744208"/>
            <a:ext cx="1368000" cy="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5953D742-92EB-49C9-A26E-8FB9EFB7E218}"/>
              </a:ext>
            </a:extLst>
          </p:cNvPr>
          <p:cNvSpPr txBox="1"/>
          <p:nvPr/>
        </p:nvSpPr>
        <p:spPr>
          <a:xfrm>
            <a:off x="5101277" y="1894552"/>
            <a:ext cx="3123150" cy="738664"/>
          </a:xfrm>
          <a:prstGeom prst="rect">
            <a:avLst/>
          </a:prstGeom>
          <a:noFill/>
        </p:spPr>
        <p:txBody>
          <a:bodyPr wrap="square">
            <a:spAutoFit/>
          </a:bodyPr>
          <a:lstStyle/>
          <a:p>
            <a:r>
              <a:rPr lang="zh-TW" altLang="en-US" b="0" i="0" dirty="0">
                <a:solidFill>
                  <a:srgbClr val="000000"/>
                </a:solidFill>
                <a:effectLst/>
                <a:latin typeface="Roboto" panose="02000000000000000000" pitchFamily="2" charset="0"/>
              </a:rPr>
              <a:t>參與者必須將儀表保持在 </a:t>
            </a:r>
            <a:r>
              <a:rPr lang="en-US" altLang="zh-TW" b="0" i="0" dirty="0">
                <a:solidFill>
                  <a:srgbClr val="000000"/>
                </a:solidFill>
                <a:effectLst/>
                <a:latin typeface="Roboto" panose="02000000000000000000" pitchFamily="2" charset="0"/>
              </a:rPr>
              <a:t>5500 </a:t>
            </a:r>
            <a:r>
              <a:rPr lang="en-US" altLang="zh-TW" dirty="0"/>
              <a:t>± </a:t>
            </a:r>
            <a:r>
              <a:rPr lang="en-US" altLang="zh-TW" b="0" i="0" dirty="0">
                <a:solidFill>
                  <a:srgbClr val="000000"/>
                </a:solidFill>
                <a:effectLst/>
                <a:latin typeface="Roboto" panose="02000000000000000000" pitchFamily="2" charset="0"/>
              </a:rPr>
              <a:t>800 </a:t>
            </a:r>
            <a:r>
              <a:rPr lang="zh-TW" altLang="en-US" b="0" i="0" dirty="0">
                <a:solidFill>
                  <a:srgbClr val="000000"/>
                </a:solidFill>
                <a:effectLst/>
                <a:latin typeface="Roboto" panose="02000000000000000000" pitchFamily="2" charset="0"/>
              </a:rPr>
              <a:t>以內。如果儀表超出此範圍，則表示系統故障 </a:t>
            </a:r>
            <a:r>
              <a:rPr lang="en-US" altLang="zh-TW" b="0" i="0" dirty="0">
                <a:solidFill>
                  <a:srgbClr val="000000"/>
                </a:solidFill>
                <a:effectLst/>
                <a:latin typeface="Roboto" panose="02000000000000000000" pitchFamily="2" charset="0"/>
              </a:rPr>
              <a:t>(SF)</a:t>
            </a:r>
            <a:r>
              <a:rPr lang="zh-TW" altLang="en-US" b="0" i="0" dirty="0">
                <a:solidFill>
                  <a:srgbClr val="000000"/>
                </a:solidFill>
                <a:effectLst/>
                <a:latin typeface="Roboto" panose="02000000000000000000" pitchFamily="2" charset="0"/>
              </a:rPr>
              <a:t>。</a:t>
            </a:r>
            <a:endParaRPr lang="zh-TW" altLang="en-US" dirty="0"/>
          </a:p>
        </p:txBody>
      </p:sp>
    </p:spTree>
    <p:extLst>
      <p:ext uri="{BB962C8B-B14F-4D97-AF65-F5344CB8AC3E}">
        <p14:creationId xmlns:p14="http://schemas.microsoft.com/office/powerpoint/2010/main" val="3919220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受測者工作</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AACA1A2F-39A7-4336-BF0B-22ED97E93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20" name="內容版面配置區 2">
            <a:extLst>
              <a:ext uri="{FF2B5EF4-FFF2-40B4-BE49-F238E27FC236}">
                <a16:creationId xmlns:a16="http://schemas.microsoft.com/office/drawing/2014/main" id="{3F48EEB2-4187-4E19-B34B-DB1B3CEE0C27}"/>
              </a:ext>
            </a:extLst>
          </p:cNvPr>
          <p:cNvSpPr txBox="1">
            <a:spLocks/>
          </p:cNvSpPr>
          <p:nvPr/>
        </p:nvSpPr>
        <p:spPr>
          <a:xfrm>
            <a:off x="512771" y="156951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t>右側框中的數字表示系統的“安全”範圍。因此，參與者必須將儀表保持在 </a:t>
            </a:r>
            <a:r>
              <a:rPr lang="en-US" altLang="zh-TW" sz="1800" dirty="0"/>
              <a:t>5500 ± 800 </a:t>
            </a:r>
            <a:r>
              <a:rPr lang="zh-TW" altLang="en-US" sz="1800" dirty="0"/>
              <a:t>以內。</a:t>
            </a:r>
            <a:endParaRPr lang="en-US" altLang="zh-TW" sz="1800" dirty="0"/>
          </a:p>
          <a:p>
            <a:r>
              <a:rPr lang="zh-TW" altLang="en-US" sz="1800" dirty="0"/>
              <a:t>如果儀表超出此範圍，則表示系統故障 </a:t>
            </a:r>
            <a:r>
              <a:rPr lang="en-US" altLang="zh-TW" sz="1800" dirty="0"/>
              <a:t>(SF)</a:t>
            </a:r>
            <a:r>
              <a:rPr lang="zh-TW" altLang="en-US" sz="1800" dirty="0"/>
              <a:t>。如果發生 </a:t>
            </a:r>
            <a:r>
              <a:rPr lang="en-US" altLang="zh-TW" sz="1800" dirty="0"/>
              <a:t>SF</a:t>
            </a:r>
            <a:r>
              <a:rPr lang="zh-TW" altLang="en-US" sz="1800" dirty="0"/>
              <a:t>，參與者應該盡快按下鍵盤上的按鈕。當 </a:t>
            </a:r>
            <a:r>
              <a:rPr lang="en-US" altLang="zh-TW" sz="1800" dirty="0"/>
              <a:t>SF </a:t>
            </a:r>
            <a:r>
              <a:rPr lang="zh-TW" altLang="en-US" sz="1800" dirty="0"/>
              <a:t>發生時，自動輔助設備會發出聽覺警報，直到檢測到或實驗結束。</a:t>
            </a:r>
            <a:endParaRPr lang="en-US" altLang="zh-TW" sz="1800" dirty="0"/>
          </a:p>
          <a:p>
            <a:endParaRPr lang="en-US" altLang="zh-TW" dirty="0"/>
          </a:p>
          <a:p>
            <a:endParaRPr lang="zh-TW" altLang="en-US" dirty="0"/>
          </a:p>
        </p:txBody>
      </p:sp>
    </p:spTree>
    <p:extLst>
      <p:ext uri="{BB962C8B-B14F-4D97-AF65-F5344CB8AC3E}">
        <p14:creationId xmlns:p14="http://schemas.microsoft.com/office/powerpoint/2010/main" val="2169292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20" name="內容版面配置區 2">
            <a:extLst>
              <a:ext uri="{FF2B5EF4-FFF2-40B4-BE49-F238E27FC236}">
                <a16:creationId xmlns:a16="http://schemas.microsoft.com/office/drawing/2014/main" id="{633302B3-044D-4F94-9AF7-CB49E9C7BB91}"/>
              </a:ext>
            </a:extLst>
          </p:cNvPr>
          <p:cNvSpPr txBox="1">
            <a:spLocks/>
          </p:cNvSpPr>
          <p:nvPr/>
        </p:nvSpPr>
        <p:spPr>
          <a:xfrm>
            <a:off x="450031" y="1573317"/>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457200" indent="-355600">
              <a:spcBef>
                <a:spcPts val="600"/>
              </a:spcBef>
              <a:buClr>
                <a:schemeClr val="accent4"/>
              </a:buClr>
              <a:buSzPts val="2000"/>
              <a:buFont typeface="Roboto Condensed Light"/>
              <a:buChar char="▰"/>
              <a:defRPr sz="2000">
                <a:solidFill>
                  <a:schemeClr val="dk1"/>
                </a:solidFill>
                <a:latin typeface="Roboto Condensed Light"/>
                <a:ea typeface="Roboto Condensed Light"/>
                <a:cs typeface="Roboto Condensed Light"/>
              </a:defRPr>
            </a:lvl1pPr>
            <a:lvl2pPr marL="914400" indent="-355600">
              <a:spcBef>
                <a:spcPts val="1000"/>
              </a:spcBef>
              <a:buClr>
                <a:schemeClr val="accent4"/>
              </a:buClr>
              <a:buSzPts val="2000"/>
              <a:buFont typeface="Roboto Condensed Light"/>
              <a:buChar char="▻"/>
              <a:defRPr sz="2000">
                <a:solidFill>
                  <a:schemeClr val="dk1"/>
                </a:solidFill>
                <a:latin typeface="Roboto Condensed Light"/>
                <a:ea typeface="Roboto Condensed Light"/>
                <a:cs typeface="Roboto Condensed Light"/>
              </a:defRPr>
            </a:lvl2pPr>
            <a:lvl3pPr marL="1371600" indent="-355600">
              <a:spcBef>
                <a:spcPts val="1000"/>
              </a:spcBef>
              <a:buClr>
                <a:schemeClr val="accent4"/>
              </a:buClr>
              <a:buSzPts val="2000"/>
              <a:buFont typeface="Roboto Condensed Light"/>
              <a:buChar char="▻"/>
              <a:defRPr sz="2000">
                <a:solidFill>
                  <a:schemeClr val="dk1"/>
                </a:solidFill>
                <a:latin typeface="Roboto Condensed Light"/>
                <a:ea typeface="Roboto Condensed Light"/>
                <a:cs typeface="Roboto Condensed Light"/>
              </a:defRPr>
            </a:lvl3pPr>
            <a:lvl4pPr marL="1828800" indent="-355600">
              <a:spcBef>
                <a:spcPts val="1000"/>
              </a:spcBef>
              <a:buClr>
                <a:schemeClr val="accent4"/>
              </a:buClr>
              <a:buSzPts val="2000"/>
              <a:buFont typeface="Roboto Condensed Light"/>
              <a:buChar char="▻"/>
              <a:defRPr sz="2000">
                <a:solidFill>
                  <a:schemeClr val="dk1"/>
                </a:solidFill>
                <a:latin typeface="Roboto Condensed Light"/>
                <a:ea typeface="Roboto Condensed Light"/>
                <a:cs typeface="Roboto Condensed Light"/>
              </a:defRPr>
            </a:lvl4pPr>
            <a:lvl5pPr marL="2286000" indent="-355600">
              <a:spcBef>
                <a:spcPts val="1000"/>
              </a:spcBef>
              <a:buClr>
                <a:schemeClr val="accent4"/>
              </a:buClr>
              <a:buSzPts val="2000"/>
              <a:buFont typeface="Roboto Condensed Light"/>
              <a:buChar char="▻"/>
              <a:defRPr sz="2000">
                <a:solidFill>
                  <a:schemeClr val="dk1"/>
                </a:solidFill>
                <a:latin typeface="Roboto Condensed Light"/>
                <a:ea typeface="Roboto Condensed Light"/>
                <a:cs typeface="Roboto Condensed Light"/>
              </a:defRPr>
            </a:lvl5pPr>
            <a:lvl6pPr marL="2743200" indent="-355600">
              <a:spcBef>
                <a:spcPts val="1000"/>
              </a:spcBef>
              <a:buClr>
                <a:schemeClr val="accent4"/>
              </a:buClr>
              <a:buSzPts val="2000"/>
              <a:buFont typeface="Roboto Condensed Light"/>
              <a:buChar char="▻"/>
              <a:defRPr sz="2000">
                <a:solidFill>
                  <a:schemeClr val="dk1"/>
                </a:solidFill>
                <a:latin typeface="Roboto Condensed Light"/>
                <a:ea typeface="Roboto Condensed Light"/>
                <a:cs typeface="Roboto Condensed Light"/>
              </a:defRPr>
            </a:lvl6pPr>
            <a:lvl7pPr marL="3200400" indent="-355600">
              <a:spcBef>
                <a:spcPts val="1000"/>
              </a:spcBef>
              <a:buClr>
                <a:schemeClr val="accent4"/>
              </a:buClr>
              <a:buSzPts val="2000"/>
              <a:buFont typeface="Roboto Condensed Light"/>
              <a:buChar char="▻"/>
              <a:defRPr sz="2000">
                <a:solidFill>
                  <a:schemeClr val="dk1"/>
                </a:solidFill>
                <a:latin typeface="Roboto Condensed Light"/>
                <a:ea typeface="Roboto Condensed Light"/>
                <a:cs typeface="Roboto Condensed Light"/>
              </a:defRPr>
            </a:lvl7pPr>
            <a:lvl8pPr marL="3657600" indent="-355600">
              <a:spcBef>
                <a:spcPts val="1000"/>
              </a:spcBef>
              <a:buClr>
                <a:schemeClr val="accent4"/>
              </a:buClr>
              <a:buSzPts val="2000"/>
              <a:buFont typeface="Roboto Condensed Light"/>
              <a:buChar char="▻"/>
              <a:defRPr sz="2000">
                <a:solidFill>
                  <a:schemeClr val="dk1"/>
                </a:solidFill>
                <a:latin typeface="Roboto Condensed Light"/>
                <a:ea typeface="Roboto Condensed Light"/>
                <a:cs typeface="Roboto Condensed Light"/>
              </a:defRPr>
            </a:lvl8pPr>
            <a:lvl9pPr marL="4114800" indent="-355600">
              <a:spcBef>
                <a:spcPts val="1000"/>
              </a:spcBef>
              <a:spcAft>
                <a:spcPts val="1000"/>
              </a:spcAft>
              <a:buClr>
                <a:schemeClr val="accent4"/>
              </a:buClr>
              <a:buSzPts val="2000"/>
              <a:buFont typeface="Roboto Condensed Light"/>
              <a:buChar char="▻"/>
              <a:defRPr sz="2000">
                <a:solidFill>
                  <a:schemeClr val="dk1"/>
                </a:solidFill>
                <a:latin typeface="Roboto Condensed Light"/>
                <a:ea typeface="Roboto Condensed Light"/>
                <a:cs typeface="Roboto Condensed Light"/>
              </a:defRPr>
            </a:lvl9pPr>
          </a:lstStyle>
          <a:p>
            <a:endParaRPr lang="zh-TW" altLang="en-US" sz="1100" dirty="0"/>
          </a:p>
        </p:txBody>
      </p:sp>
      <p:sp>
        <p:nvSpPr>
          <p:cNvPr id="21" name="內容版面配置區 2">
            <a:extLst>
              <a:ext uri="{FF2B5EF4-FFF2-40B4-BE49-F238E27FC236}">
                <a16:creationId xmlns:a16="http://schemas.microsoft.com/office/drawing/2014/main" id="{B7738133-92B9-4612-B73D-F0AD70AC8B85}"/>
              </a:ext>
            </a:extLst>
          </p:cNvPr>
          <p:cNvSpPr txBox="1">
            <a:spLocks/>
          </p:cNvSpPr>
          <p:nvPr/>
        </p:nvSpPr>
        <p:spPr>
          <a:xfrm>
            <a:off x="512771" y="156951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400" dirty="0"/>
              <a:t>填寫同意書並閱讀說明後，每位參與者完成了 </a:t>
            </a:r>
            <a:r>
              <a:rPr lang="en-US" altLang="zh-TW" sz="1400" dirty="0"/>
              <a:t>20 </a:t>
            </a:r>
            <a:r>
              <a:rPr lang="zh-TW" altLang="en-US" sz="1400" dirty="0"/>
              <a:t>次練習試驗，然後進行 </a:t>
            </a:r>
            <a:r>
              <a:rPr lang="en-US" altLang="zh-TW" sz="1400" dirty="0"/>
              <a:t>80 </a:t>
            </a:r>
            <a:r>
              <a:rPr lang="zh-TW" altLang="en-US" sz="1400" dirty="0"/>
              <a:t>次試驗。</a:t>
            </a:r>
            <a:endParaRPr lang="en-US" altLang="zh-TW" sz="1400" dirty="0"/>
          </a:p>
          <a:p>
            <a:r>
              <a:rPr lang="zh-TW" altLang="en-US" sz="1400" dirty="0"/>
              <a:t>有四種實驗條件：</a:t>
            </a:r>
            <a:endParaRPr lang="en-US" altLang="zh-TW" sz="1400" dirty="0"/>
          </a:p>
          <a:p>
            <a:pPr lvl="1"/>
            <a:r>
              <a:rPr lang="en-US" altLang="zh-TW" sz="1400" dirty="0"/>
              <a:t>(a)</a:t>
            </a:r>
            <a:r>
              <a:rPr lang="zh-TW" altLang="en-US" sz="1400" dirty="0"/>
              <a:t>基本條件（無自動輔助）</a:t>
            </a:r>
            <a:endParaRPr lang="en-US" altLang="zh-TW" sz="1400" dirty="0"/>
          </a:p>
          <a:p>
            <a:pPr lvl="1"/>
            <a:r>
              <a:rPr lang="en-US" altLang="zh-TW" sz="1400" dirty="0"/>
              <a:t>(b) A100 </a:t>
            </a:r>
            <a:r>
              <a:rPr lang="zh-TW" altLang="en-US" sz="1400" dirty="0"/>
              <a:t>條件（</a:t>
            </a:r>
            <a:r>
              <a:rPr lang="en-US" altLang="zh-TW" sz="1400" dirty="0"/>
              <a:t>40 </a:t>
            </a:r>
            <a:r>
              <a:rPr lang="zh-TW" altLang="en-US" sz="1400" dirty="0"/>
              <a:t>次命中，</a:t>
            </a:r>
            <a:r>
              <a:rPr lang="en-US" altLang="zh-TW" sz="1400" dirty="0"/>
              <a:t>0 </a:t>
            </a:r>
            <a:r>
              <a:rPr lang="zh-TW" altLang="en-US" sz="1400" dirty="0"/>
              <a:t>次 </a:t>
            </a:r>
            <a:r>
              <a:rPr lang="en-US" altLang="zh-TW" sz="1400" dirty="0"/>
              <a:t>FA</a:t>
            </a:r>
            <a:r>
              <a:rPr lang="zh-TW" altLang="en-US" sz="1400" dirty="0"/>
              <a:t>，</a:t>
            </a:r>
            <a:r>
              <a:rPr lang="en-US" altLang="zh-TW" sz="1400" dirty="0"/>
              <a:t>0 </a:t>
            </a:r>
            <a:r>
              <a:rPr lang="zh-TW" altLang="en-US" sz="1400" dirty="0"/>
              <a:t>次漏失，</a:t>
            </a:r>
            <a:r>
              <a:rPr lang="en-US" altLang="zh-TW" sz="1400" dirty="0"/>
              <a:t>40 </a:t>
            </a:r>
            <a:r>
              <a:rPr lang="zh-TW" altLang="en-US" sz="1400" dirty="0"/>
              <a:t>次正確拒絕 </a:t>
            </a:r>
            <a:r>
              <a:rPr lang="en-US" altLang="zh-TW" sz="1400" dirty="0"/>
              <a:t>[CR]</a:t>
            </a:r>
          </a:p>
          <a:p>
            <a:pPr lvl="1"/>
            <a:r>
              <a:rPr lang="en-US" altLang="zh-TW" sz="1400" dirty="0"/>
              <a:t>(c) FA60 </a:t>
            </a:r>
            <a:r>
              <a:rPr lang="zh-TW" altLang="en-US" sz="1400" dirty="0"/>
              <a:t>條件（</a:t>
            </a:r>
            <a:r>
              <a:rPr lang="en-US" altLang="zh-TW" sz="1400" dirty="0"/>
              <a:t>40 </a:t>
            </a:r>
            <a:r>
              <a:rPr lang="zh-TW" altLang="en-US" sz="1400" dirty="0"/>
              <a:t>次命中，</a:t>
            </a:r>
            <a:r>
              <a:rPr lang="en-US" altLang="zh-TW" sz="1400" dirty="0"/>
              <a:t>32 </a:t>
            </a:r>
            <a:r>
              <a:rPr lang="zh-TW" altLang="en-US" sz="1400" dirty="0"/>
              <a:t>次 </a:t>
            </a:r>
            <a:r>
              <a:rPr lang="en-US" altLang="zh-TW" sz="1400" dirty="0"/>
              <a:t>FA</a:t>
            </a:r>
            <a:r>
              <a:rPr lang="zh-TW" altLang="en-US" sz="1400" dirty="0"/>
              <a:t>，</a:t>
            </a:r>
            <a:r>
              <a:rPr lang="en-US" altLang="zh-TW" sz="1400" dirty="0"/>
              <a:t>0 </a:t>
            </a:r>
            <a:r>
              <a:rPr lang="zh-TW" altLang="en-US" sz="1400" dirty="0"/>
              <a:t>次漏失，</a:t>
            </a:r>
            <a:r>
              <a:rPr lang="en-US" altLang="zh-TW" sz="1400" dirty="0"/>
              <a:t>8 </a:t>
            </a:r>
            <a:r>
              <a:rPr lang="zh-TW" altLang="en-US" sz="1400" dirty="0"/>
              <a:t>次 </a:t>
            </a:r>
            <a:r>
              <a:rPr lang="en-US" altLang="zh-TW" sz="1400" dirty="0"/>
              <a:t>CR</a:t>
            </a:r>
            <a:r>
              <a:rPr lang="zh-TW" altLang="en-US" sz="1400" dirty="0"/>
              <a:t>）</a:t>
            </a:r>
            <a:endParaRPr lang="en-US" altLang="zh-TW" sz="1400" dirty="0"/>
          </a:p>
          <a:p>
            <a:pPr lvl="1"/>
            <a:r>
              <a:rPr lang="en-US" altLang="zh-TW" sz="1400" strike="sngStrike" dirty="0"/>
              <a:t>(d) M60 </a:t>
            </a:r>
            <a:r>
              <a:rPr lang="zh-TW" altLang="en-US" sz="1400" strike="sngStrike" dirty="0"/>
              <a:t>條件（</a:t>
            </a:r>
            <a:r>
              <a:rPr lang="en-US" altLang="zh-TW" sz="1400" strike="sngStrike" dirty="0"/>
              <a:t>8 </a:t>
            </a:r>
            <a:r>
              <a:rPr lang="zh-TW" altLang="en-US" sz="1400" strike="sngStrike" dirty="0"/>
              <a:t>次命中，</a:t>
            </a:r>
            <a:r>
              <a:rPr lang="en-US" altLang="zh-TW" sz="1400" strike="sngStrike" dirty="0"/>
              <a:t>0 </a:t>
            </a:r>
            <a:r>
              <a:rPr lang="zh-TW" altLang="en-US" sz="1400" strike="sngStrike" dirty="0"/>
              <a:t>次 </a:t>
            </a:r>
            <a:r>
              <a:rPr lang="en-US" altLang="zh-TW" sz="1400" strike="sngStrike" dirty="0"/>
              <a:t>FA</a:t>
            </a:r>
            <a:r>
              <a:rPr lang="zh-TW" altLang="en-US" sz="1400" strike="sngStrike" dirty="0"/>
              <a:t>，</a:t>
            </a:r>
            <a:r>
              <a:rPr lang="en-US" altLang="zh-TW" sz="1400" strike="sngStrike" dirty="0"/>
              <a:t>32 </a:t>
            </a:r>
            <a:r>
              <a:rPr lang="zh-TW" altLang="en-US" sz="1400" strike="sngStrike" dirty="0"/>
              <a:t>次漏失，</a:t>
            </a:r>
            <a:r>
              <a:rPr lang="en-US" altLang="zh-TW" sz="1400" strike="sngStrike" dirty="0"/>
              <a:t>40 </a:t>
            </a:r>
            <a:r>
              <a:rPr lang="zh-TW" altLang="en-US" sz="1400" strike="sngStrike" dirty="0"/>
              <a:t>次 </a:t>
            </a:r>
            <a:r>
              <a:rPr lang="en-US" altLang="zh-TW" sz="1400" strike="sngStrike" dirty="0"/>
              <a:t>CR</a:t>
            </a:r>
            <a:r>
              <a:rPr lang="zh-TW" altLang="en-US" sz="1400" strike="sngStrike" dirty="0"/>
              <a:t>）。</a:t>
            </a:r>
            <a:endParaRPr lang="en-US" altLang="zh-TW" sz="1400" strike="sngStrike" dirty="0"/>
          </a:p>
          <a:p>
            <a:r>
              <a:rPr lang="zh-TW" altLang="en-US" sz="1400" dirty="0"/>
              <a:t>參與者被告知，自動化只有</a:t>
            </a:r>
            <a:r>
              <a:rPr lang="zh-TW" altLang="en-US" sz="1400" u="sng" dirty="0"/>
              <a:t>完全可靠</a:t>
            </a:r>
            <a:r>
              <a:rPr lang="zh-TW" altLang="en-US" sz="1400" dirty="0"/>
              <a:t>或</a:t>
            </a:r>
            <a:r>
              <a:rPr lang="zh-TW" altLang="en-US" sz="1400" u="sng" dirty="0"/>
              <a:t>不完全可靠</a:t>
            </a:r>
            <a:r>
              <a:rPr lang="zh-TW" altLang="en-US" sz="1400" dirty="0"/>
              <a:t>兩種可能。 因此，可以假設參與者立即意識到自動化故障的可能性以及他們將遇到的故障類型</a:t>
            </a:r>
            <a:endParaRPr lang="en-US" altLang="zh-TW" sz="1400" dirty="0"/>
          </a:p>
          <a:p>
            <a:endParaRPr lang="zh-TW" altLang="en-US" sz="1400" dirty="0"/>
          </a:p>
        </p:txBody>
      </p:sp>
    </p:spTree>
    <p:extLst>
      <p:ext uri="{BB962C8B-B14F-4D97-AF65-F5344CB8AC3E}">
        <p14:creationId xmlns:p14="http://schemas.microsoft.com/office/powerpoint/2010/main" val="5315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3-5 </a:t>
            </a:r>
            <a:r>
              <a:rPr lang="zh-TW" altLang="en-US" dirty="0"/>
              <a:t>實驗程序</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70B36FE4-109F-419C-9EEA-6574FD039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22" name="內容版面配置區 2">
            <a:extLst>
              <a:ext uri="{FF2B5EF4-FFF2-40B4-BE49-F238E27FC236}">
                <a16:creationId xmlns:a16="http://schemas.microsoft.com/office/drawing/2014/main" id="{1573C7BD-268D-4E5B-A85E-A62842950CA2}"/>
              </a:ext>
            </a:extLst>
          </p:cNvPr>
          <p:cNvSpPr txBox="1">
            <a:spLocks/>
          </p:cNvSpPr>
          <p:nvPr/>
        </p:nvSpPr>
        <p:spPr>
          <a:xfrm>
            <a:off x="450031" y="1573317"/>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457200" indent="-355600">
              <a:spcBef>
                <a:spcPts val="600"/>
              </a:spcBef>
              <a:buClr>
                <a:schemeClr val="accent4"/>
              </a:buClr>
              <a:buSzPts val="2000"/>
              <a:buFont typeface="Roboto Condensed Light"/>
              <a:buChar char="▰"/>
              <a:defRPr sz="2000">
                <a:solidFill>
                  <a:schemeClr val="dk1"/>
                </a:solidFill>
                <a:latin typeface="Roboto Condensed Light"/>
                <a:ea typeface="Roboto Condensed Light"/>
                <a:cs typeface="Roboto Condensed Light"/>
              </a:defRPr>
            </a:lvl1pPr>
            <a:lvl2pPr marL="914400" indent="-355600">
              <a:spcBef>
                <a:spcPts val="1000"/>
              </a:spcBef>
              <a:buClr>
                <a:schemeClr val="accent4"/>
              </a:buClr>
              <a:buSzPts val="2000"/>
              <a:buFont typeface="Roboto Condensed Light"/>
              <a:buChar char="▻"/>
              <a:defRPr sz="2000">
                <a:solidFill>
                  <a:schemeClr val="dk1"/>
                </a:solidFill>
                <a:latin typeface="Roboto Condensed Light"/>
                <a:ea typeface="Roboto Condensed Light"/>
                <a:cs typeface="Roboto Condensed Light"/>
              </a:defRPr>
            </a:lvl2pPr>
            <a:lvl3pPr marL="1371600" indent="-355600">
              <a:spcBef>
                <a:spcPts val="1000"/>
              </a:spcBef>
              <a:buClr>
                <a:schemeClr val="accent4"/>
              </a:buClr>
              <a:buSzPts val="2000"/>
              <a:buFont typeface="Roboto Condensed Light"/>
              <a:buChar char="▻"/>
              <a:defRPr sz="2000">
                <a:solidFill>
                  <a:schemeClr val="dk1"/>
                </a:solidFill>
                <a:latin typeface="Roboto Condensed Light"/>
                <a:ea typeface="Roboto Condensed Light"/>
                <a:cs typeface="Roboto Condensed Light"/>
              </a:defRPr>
            </a:lvl3pPr>
            <a:lvl4pPr marL="1828800" indent="-355600">
              <a:spcBef>
                <a:spcPts val="1000"/>
              </a:spcBef>
              <a:buClr>
                <a:schemeClr val="accent4"/>
              </a:buClr>
              <a:buSzPts val="2000"/>
              <a:buFont typeface="Roboto Condensed Light"/>
              <a:buChar char="▻"/>
              <a:defRPr sz="2000">
                <a:solidFill>
                  <a:schemeClr val="dk1"/>
                </a:solidFill>
                <a:latin typeface="Roboto Condensed Light"/>
                <a:ea typeface="Roboto Condensed Light"/>
                <a:cs typeface="Roboto Condensed Light"/>
              </a:defRPr>
            </a:lvl4pPr>
            <a:lvl5pPr marL="2286000" indent="-355600">
              <a:spcBef>
                <a:spcPts val="1000"/>
              </a:spcBef>
              <a:buClr>
                <a:schemeClr val="accent4"/>
              </a:buClr>
              <a:buSzPts val="2000"/>
              <a:buFont typeface="Roboto Condensed Light"/>
              <a:buChar char="▻"/>
              <a:defRPr sz="2000">
                <a:solidFill>
                  <a:schemeClr val="dk1"/>
                </a:solidFill>
                <a:latin typeface="Roboto Condensed Light"/>
                <a:ea typeface="Roboto Condensed Light"/>
                <a:cs typeface="Roboto Condensed Light"/>
              </a:defRPr>
            </a:lvl5pPr>
            <a:lvl6pPr marL="2743200" indent="-355600">
              <a:spcBef>
                <a:spcPts val="1000"/>
              </a:spcBef>
              <a:buClr>
                <a:schemeClr val="accent4"/>
              </a:buClr>
              <a:buSzPts val="2000"/>
              <a:buFont typeface="Roboto Condensed Light"/>
              <a:buChar char="▻"/>
              <a:defRPr sz="2000">
                <a:solidFill>
                  <a:schemeClr val="dk1"/>
                </a:solidFill>
                <a:latin typeface="Roboto Condensed Light"/>
                <a:ea typeface="Roboto Condensed Light"/>
                <a:cs typeface="Roboto Condensed Light"/>
              </a:defRPr>
            </a:lvl6pPr>
            <a:lvl7pPr marL="3200400" indent="-355600">
              <a:spcBef>
                <a:spcPts val="1000"/>
              </a:spcBef>
              <a:buClr>
                <a:schemeClr val="accent4"/>
              </a:buClr>
              <a:buSzPts val="2000"/>
              <a:buFont typeface="Roboto Condensed Light"/>
              <a:buChar char="▻"/>
              <a:defRPr sz="2000">
                <a:solidFill>
                  <a:schemeClr val="dk1"/>
                </a:solidFill>
                <a:latin typeface="Roboto Condensed Light"/>
                <a:ea typeface="Roboto Condensed Light"/>
                <a:cs typeface="Roboto Condensed Light"/>
              </a:defRPr>
            </a:lvl7pPr>
            <a:lvl8pPr marL="3657600" indent="-355600">
              <a:spcBef>
                <a:spcPts val="1000"/>
              </a:spcBef>
              <a:buClr>
                <a:schemeClr val="accent4"/>
              </a:buClr>
              <a:buSzPts val="2000"/>
              <a:buFont typeface="Roboto Condensed Light"/>
              <a:buChar char="▻"/>
              <a:defRPr sz="2000">
                <a:solidFill>
                  <a:schemeClr val="dk1"/>
                </a:solidFill>
                <a:latin typeface="Roboto Condensed Light"/>
                <a:ea typeface="Roboto Condensed Light"/>
                <a:cs typeface="Roboto Condensed Light"/>
              </a:defRPr>
            </a:lvl8pPr>
            <a:lvl9pPr marL="4114800" indent="-355600">
              <a:spcBef>
                <a:spcPts val="1000"/>
              </a:spcBef>
              <a:spcAft>
                <a:spcPts val="1000"/>
              </a:spcAft>
              <a:buClr>
                <a:schemeClr val="accent4"/>
              </a:buClr>
              <a:buSzPts val="2000"/>
              <a:buFont typeface="Roboto Condensed Light"/>
              <a:buChar char="▻"/>
              <a:defRPr sz="2000">
                <a:solidFill>
                  <a:schemeClr val="dk1"/>
                </a:solidFill>
                <a:latin typeface="Roboto Condensed Light"/>
                <a:ea typeface="Roboto Condensed Light"/>
                <a:cs typeface="Roboto Condensed Light"/>
              </a:defRPr>
            </a:lvl9pPr>
          </a:lstStyle>
          <a:p>
            <a:r>
              <a:rPr lang="zh-TW" altLang="en-US" sz="1600" dirty="0"/>
              <a:t>有 </a:t>
            </a:r>
            <a:r>
              <a:rPr lang="en-US" altLang="zh-TW" sz="1600" dirty="0"/>
              <a:t>100 </a:t>
            </a:r>
            <a:r>
              <a:rPr lang="zh-TW" altLang="en-US" sz="1600" dirty="0"/>
              <a:t>次試驗，每次試驗持續 </a:t>
            </a:r>
            <a:r>
              <a:rPr lang="en-US" altLang="zh-TW" sz="1600" dirty="0"/>
              <a:t>30 </a:t>
            </a:r>
            <a:r>
              <a:rPr lang="zh-TW" altLang="en-US" sz="1600" dirty="0"/>
              <a:t>秒。在每次試驗開始時，目標值（在左側數字框中）更改為 </a:t>
            </a:r>
            <a:r>
              <a:rPr lang="en-US" altLang="zh-TW" sz="1600" dirty="0"/>
              <a:t>1,000 </a:t>
            </a:r>
            <a:r>
              <a:rPr lang="zh-TW" altLang="en-US" sz="1600" dirty="0"/>
              <a:t>到 </a:t>
            </a:r>
            <a:r>
              <a:rPr lang="en-US" altLang="zh-TW" sz="1600" dirty="0"/>
              <a:t>9,000 </a:t>
            </a:r>
            <a:r>
              <a:rPr lang="zh-TW" altLang="en-US" sz="1600" dirty="0"/>
              <a:t>之間的新隨機值，四捨五入到最接近的 </a:t>
            </a:r>
            <a:r>
              <a:rPr lang="en-US" altLang="zh-TW" sz="1600" dirty="0"/>
              <a:t>100</a:t>
            </a:r>
            <a:r>
              <a:rPr lang="zh-TW" altLang="en-US" sz="1600" dirty="0"/>
              <a:t>。</a:t>
            </a:r>
            <a:endParaRPr lang="en-US" altLang="zh-TW" sz="1600" dirty="0"/>
          </a:p>
          <a:p>
            <a:r>
              <a:rPr lang="zh-TW" altLang="en-US" sz="1600" dirty="0"/>
              <a:t>目標範圍（在 右側數字框中） </a:t>
            </a:r>
            <a:r>
              <a:rPr lang="en-US" altLang="zh-TW" sz="1600" dirty="0"/>
              <a:t>) </a:t>
            </a:r>
            <a:r>
              <a:rPr lang="zh-TW" altLang="en-US" sz="1600" dirty="0"/>
              <a:t>更改為 </a:t>
            </a:r>
            <a:r>
              <a:rPr lang="en-US" altLang="zh-TW" sz="1600" dirty="0"/>
              <a:t>100 </a:t>
            </a:r>
            <a:r>
              <a:rPr lang="zh-TW" altLang="en-US" sz="1600" dirty="0"/>
              <a:t>到 </a:t>
            </a:r>
            <a:r>
              <a:rPr lang="en-US" altLang="zh-TW" sz="1600" dirty="0"/>
              <a:t>900 </a:t>
            </a:r>
            <a:r>
              <a:rPr lang="zh-TW" altLang="en-US" sz="1600" dirty="0"/>
              <a:t>之間的新隨機值，四捨五入到最接近的 </a:t>
            </a:r>
            <a:r>
              <a:rPr lang="en-US" altLang="zh-TW" sz="1600" dirty="0"/>
              <a:t>100</a:t>
            </a:r>
            <a:r>
              <a:rPr lang="zh-TW" altLang="en-US" sz="1600" dirty="0"/>
              <a:t>。</a:t>
            </a:r>
            <a:endParaRPr lang="en-US" altLang="zh-TW" sz="1600" dirty="0"/>
          </a:p>
          <a:p>
            <a:r>
              <a:rPr lang="zh-TW" altLang="en-US" sz="1600" dirty="0"/>
              <a:t>試驗持續了整個 </a:t>
            </a:r>
            <a:r>
              <a:rPr lang="en-US" altLang="zh-TW" sz="1600" dirty="0"/>
              <a:t>30 </a:t>
            </a:r>
            <a:r>
              <a:rPr lang="zh-TW" altLang="en-US" sz="1600" dirty="0"/>
              <a:t>秒，每次試驗只會有一個 </a:t>
            </a:r>
            <a:r>
              <a:rPr lang="en-US" altLang="zh-TW" sz="1600" dirty="0"/>
              <a:t>SF </a:t>
            </a:r>
            <a:r>
              <a:rPr lang="zh-TW" altLang="en-US" sz="1600" dirty="0"/>
              <a:t>警報。每次試驗時，參與者只能做出一個 </a:t>
            </a:r>
            <a:r>
              <a:rPr lang="en-US" altLang="zh-TW" sz="1600" dirty="0"/>
              <a:t>SF </a:t>
            </a:r>
            <a:r>
              <a:rPr lang="zh-TW" altLang="en-US" sz="1600" dirty="0"/>
              <a:t>反應（例如，如果他們在 </a:t>
            </a:r>
            <a:r>
              <a:rPr lang="en-US" altLang="zh-TW" sz="1600" dirty="0"/>
              <a:t>SF </a:t>
            </a:r>
            <a:r>
              <a:rPr lang="zh-TW" altLang="en-US" sz="1600" dirty="0"/>
              <a:t>實際發生之前回答“是”，那麼它將被歸類為操作員 </a:t>
            </a:r>
            <a:r>
              <a:rPr lang="en-US" altLang="zh-TW" sz="1600" dirty="0"/>
              <a:t>FA</a:t>
            </a:r>
            <a:r>
              <a:rPr lang="zh-TW" altLang="en-US" sz="1600" dirty="0"/>
              <a:t>）</a:t>
            </a:r>
            <a:endParaRPr lang="en-US" altLang="zh-TW" sz="1600" dirty="0"/>
          </a:p>
          <a:p>
            <a:endParaRPr lang="zh-TW" altLang="en-US" sz="1600" dirty="0"/>
          </a:p>
        </p:txBody>
      </p:sp>
    </p:spTree>
    <p:extLst>
      <p:ext uri="{BB962C8B-B14F-4D97-AF65-F5344CB8AC3E}">
        <p14:creationId xmlns:p14="http://schemas.microsoft.com/office/powerpoint/2010/main" val="533223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3-5 </a:t>
            </a:r>
            <a:r>
              <a:rPr lang="zh-TW" altLang="en-US" dirty="0"/>
              <a:t>實驗程序</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70B36FE4-109F-419C-9EEA-6574FD039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20" name="內容版面配置區 2">
            <a:extLst>
              <a:ext uri="{FF2B5EF4-FFF2-40B4-BE49-F238E27FC236}">
                <a16:creationId xmlns:a16="http://schemas.microsoft.com/office/drawing/2014/main" id="{0ADFD85E-C6EA-473A-AB5A-3115CA4BD298}"/>
              </a:ext>
            </a:extLst>
          </p:cNvPr>
          <p:cNvSpPr txBox="1">
            <a:spLocks/>
          </p:cNvSpPr>
          <p:nvPr/>
        </p:nvSpPr>
        <p:spPr>
          <a:xfrm>
            <a:off x="512771" y="156951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sz="1800" dirty="0">
                <a:solidFill>
                  <a:schemeClr val="tx1"/>
                </a:solidFill>
              </a:rPr>
              <a:t>SF</a:t>
            </a:r>
            <a:r>
              <a:rPr lang="zh-TW" altLang="en-US" sz="1800" dirty="0">
                <a:solidFill>
                  <a:schemeClr val="tx1"/>
                </a:solidFill>
              </a:rPr>
              <a:t>會發生在從實驗開始 </a:t>
            </a:r>
            <a:r>
              <a:rPr lang="en-US" altLang="zh-TW" sz="1800" dirty="0">
                <a:solidFill>
                  <a:schemeClr val="tx1"/>
                </a:solidFill>
              </a:rPr>
              <a:t>5 </a:t>
            </a:r>
            <a:r>
              <a:rPr lang="zh-TW" altLang="en-US" sz="1800" dirty="0">
                <a:solidFill>
                  <a:schemeClr val="tx1"/>
                </a:solidFill>
              </a:rPr>
              <a:t>秒到 </a:t>
            </a:r>
            <a:r>
              <a:rPr lang="en-US" altLang="zh-TW" sz="1800" dirty="0">
                <a:solidFill>
                  <a:schemeClr val="tx1"/>
                </a:solidFill>
              </a:rPr>
              <a:t>12 </a:t>
            </a:r>
            <a:r>
              <a:rPr lang="zh-TW" altLang="en-US" sz="1800" dirty="0">
                <a:solidFill>
                  <a:schemeClr val="tx1"/>
                </a:solidFill>
              </a:rPr>
              <a:t>秒內發生，因此給參與者至少 </a:t>
            </a:r>
            <a:r>
              <a:rPr lang="en-US" altLang="zh-TW" sz="1800" dirty="0">
                <a:solidFill>
                  <a:schemeClr val="tx1"/>
                </a:solidFill>
              </a:rPr>
              <a:t>18 </a:t>
            </a:r>
            <a:r>
              <a:rPr lang="zh-TW" altLang="en-US" sz="1800" dirty="0">
                <a:solidFill>
                  <a:schemeClr val="tx1"/>
                </a:solidFill>
              </a:rPr>
              <a:t>秒的時間來檢測故障。</a:t>
            </a:r>
            <a:endParaRPr lang="en-US" altLang="zh-TW" sz="1800" dirty="0">
              <a:solidFill>
                <a:schemeClr val="tx1"/>
              </a:solidFill>
            </a:endParaRPr>
          </a:p>
          <a:p>
            <a:r>
              <a:rPr lang="zh-TW" altLang="en-US" sz="1800" dirty="0"/>
              <a:t>螢幕會閃爍綠色或紅色，分別通知參與者他們的反應是正確還是不正確。</a:t>
            </a:r>
            <a:endParaRPr lang="en-US" altLang="zh-TW" sz="1800" dirty="0"/>
          </a:p>
          <a:p>
            <a:endParaRPr lang="en-US" altLang="zh-TW" dirty="0"/>
          </a:p>
          <a:p>
            <a:endParaRPr lang="zh-TW" altLang="en-US" dirty="0"/>
          </a:p>
        </p:txBody>
      </p:sp>
    </p:spTree>
    <p:extLst>
      <p:ext uri="{BB962C8B-B14F-4D97-AF65-F5344CB8AC3E}">
        <p14:creationId xmlns:p14="http://schemas.microsoft.com/office/powerpoint/2010/main" val="2243159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EBD20A49-11E5-4ED6-BD7A-F3822D3006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4039322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6842906"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br>
              <a:rPr lang="en-US" altLang="zh-TW" dirty="0">
                <a:solidFill>
                  <a:schemeClr val="bg1"/>
                </a:solidFill>
                <a:latin typeface="Franklin Gothic Book" panose="020B0503020102020204"/>
                <a:ea typeface="微軟正黑體" panose="020B0604030504040204" pitchFamily="34" charset="-120"/>
              </a:rPr>
            </a:br>
            <a:r>
              <a:rPr lang="en-US" altLang="zh-TW" dirty="0">
                <a:solidFill>
                  <a:schemeClr val="bg1"/>
                </a:solidFill>
                <a:latin typeface="Franklin Gothic Book" panose="020B0503020102020204"/>
                <a:ea typeface="微軟正黑體" panose="020B0604030504040204" pitchFamily="34" charset="-120"/>
              </a:rPr>
              <a:t>(</a:t>
            </a:r>
            <a:r>
              <a:rPr lang="zh-TW" altLang="en-US" b="0" i="0" dirty="0">
                <a:solidFill>
                  <a:schemeClr val="bg1"/>
                </a:solidFill>
                <a:effectLst/>
                <a:latin typeface="Roboto" panose="02000000000000000000" pitchFamily="2" charset="0"/>
              </a:rPr>
              <a:t>試驗開始到 </a:t>
            </a:r>
            <a:r>
              <a:rPr lang="en-US" altLang="zh-TW" b="0" i="0" dirty="0">
                <a:solidFill>
                  <a:schemeClr val="bg1"/>
                </a:solidFill>
                <a:effectLst/>
                <a:latin typeface="Roboto" panose="02000000000000000000" pitchFamily="2" charset="0"/>
              </a:rPr>
              <a:t>SF </a:t>
            </a:r>
            <a:r>
              <a:rPr lang="zh-TW" altLang="en-US" b="0" i="0" dirty="0">
                <a:solidFill>
                  <a:schemeClr val="bg1"/>
                </a:solidFill>
                <a:effectLst/>
                <a:latin typeface="Roboto" panose="02000000000000000000" pitchFamily="2" charset="0"/>
              </a:rPr>
              <a:t>或自動化 </a:t>
            </a:r>
            <a:r>
              <a:rPr lang="en-US" altLang="zh-TW" b="0" i="0" dirty="0">
                <a:solidFill>
                  <a:schemeClr val="bg1"/>
                </a:solidFill>
                <a:effectLst/>
                <a:latin typeface="Roboto" panose="02000000000000000000" pitchFamily="2" charset="0"/>
              </a:rPr>
              <a:t>FA </a:t>
            </a:r>
            <a:r>
              <a:rPr lang="zh-TW" altLang="en-US" b="0" i="0" dirty="0">
                <a:solidFill>
                  <a:schemeClr val="bg1"/>
                </a:solidFill>
                <a:effectLst/>
                <a:latin typeface="Roboto" panose="02000000000000000000" pitchFamily="2" charset="0"/>
              </a:rPr>
              <a:t>開始之間的期間計算</a:t>
            </a:r>
            <a:r>
              <a:rPr lang="en-US" altLang="zh-TW" dirty="0">
                <a:solidFill>
                  <a:schemeClr val="bg1"/>
                </a:solidFill>
                <a:latin typeface="Franklin Gothic Book" panose="020B0503020102020204"/>
                <a:ea typeface="微軟正黑體" panose="020B0604030504040204" pitchFamily="34" charset="-120"/>
              </a:rPr>
              <a:t>)</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20" name="內容版面配置區 2">
            <a:extLst>
              <a:ext uri="{FF2B5EF4-FFF2-40B4-BE49-F238E27FC236}">
                <a16:creationId xmlns:a16="http://schemas.microsoft.com/office/drawing/2014/main" id="{67A7E50F-7EA1-418E-B7E9-98021DC0599B}"/>
              </a:ext>
            </a:extLst>
          </p:cNvPr>
          <p:cNvSpPr txBox="1">
            <a:spLocks/>
          </p:cNvSpPr>
          <p:nvPr/>
        </p:nvSpPr>
        <p:spPr>
          <a:xfrm>
            <a:off x="512771" y="156951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endParaRPr lang="en-US" altLang="zh-TW" dirty="0"/>
          </a:p>
          <a:p>
            <a:endParaRPr lang="zh-TW" altLang="en-US" dirty="0"/>
          </a:p>
        </p:txBody>
      </p:sp>
      <p:sp>
        <p:nvSpPr>
          <p:cNvPr id="21" name="內容版面配置區 2">
            <a:extLst>
              <a:ext uri="{FF2B5EF4-FFF2-40B4-BE49-F238E27FC236}">
                <a16:creationId xmlns:a16="http://schemas.microsoft.com/office/drawing/2014/main" id="{532777E7-6114-4AEE-98B8-C2E25EAF3F3A}"/>
              </a:ext>
            </a:extLst>
          </p:cNvPr>
          <p:cNvSpPr txBox="1">
            <a:spLocks/>
          </p:cNvSpPr>
          <p:nvPr/>
        </p:nvSpPr>
        <p:spPr>
          <a:xfrm>
            <a:off x="38600" y="2062677"/>
            <a:ext cx="3923800" cy="448945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sz="1600" dirty="0"/>
              <a:t>ANOVA</a:t>
            </a:r>
            <a:r>
              <a:rPr lang="zh-TW" altLang="en-US" sz="1600" dirty="0"/>
              <a:t>分析了追蹤誤差的主效應，</a:t>
            </a:r>
            <a:r>
              <a:rPr lang="en-US" altLang="zh-TW" sz="1600" dirty="0"/>
              <a:t>F(3, 27) = 6.64, p &lt; .01</a:t>
            </a:r>
            <a:r>
              <a:rPr lang="zh-TW" altLang="en-US" sz="1600" dirty="0"/>
              <a:t>。</a:t>
            </a:r>
            <a:endParaRPr lang="en-US" altLang="zh-TW" sz="1600" dirty="0"/>
          </a:p>
          <a:p>
            <a:r>
              <a:rPr lang="zh-TW" altLang="en-US" sz="1600" dirty="0"/>
              <a:t>跟兩個不可靠條件</a:t>
            </a:r>
            <a:r>
              <a:rPr lang="en-US" altLang="zh-TW" sz="1600" dirty="0"/>
              <a:t>(</a:t>
            </a:r>
            <a:r>
              <a:rPr lang="zh-TW" altLang="en-US" sz="1600" dirty="0"/>
              <a:t>中 </a:t>
            </a:r>
            <a:r>
              <a:rPr lang="en-US" altLang="zh-TW" sz="1600" dirty="0"/>
              <a:t>FA60 </a:t>
            </a:r>
            <a:r>
              <a:rPr lang="zh-TW" altLang="en-US" sz="1600" dirty="0"/>
              <a:t>和 </a:t>
            </a:r>
            <a:r>
              <a:rPr lang="en-US" altLang="zh-TW" sz="1600" dirty="0"/>
              <a:t>M60 )</a:t>
            </a:r>
            <a:r>
              <a:rPr lang="zh-TW" altLang="en-US" sz="1600" dirty="0"/>
              <a:t>相比，基本條件表現出更好的性能，</a:t>
            </a:r>
            <a:r>
              <a:rPr lang="en-US" altLang="zh-TW" sz="1600" dirty="0"/>
              <a:t>t(14) = 2.55</a:t>
            </a:r>
            <a:r>
              <a:rPr lang="zh-TW" altLang="en-US" sz="1600" dirty="0"/>
              <a:t>，</a:t>
            </a:r>
            <a:r>
              <a:rPr lang="en-US" altLang="zh-TW" sz="1600" dirty="0"/>
              <a:t>p = .01</a:t>
            </a:r>
          </a:p>
          <a:p>
            <a:r>
              <a:rPr lang="en-US" altLang="zh-TW" sz="1600" dirty="0"/>
              <a:t>FA60 (M = 243) </a:t>
            </a:r>
            <a:r>
              <a:rPr lang="zh-TW" altLang="en-US" sz="1600" dirty="0"/>
              <a:t>和 </a:t>
            </a:r>
            <a:r>
              <a:rPr lang="en-US" altLang="zh-TW" sz="1600" dirty="0"/>
              <a:t>M60 </a:t>
            </a:r>
            <a:r>
              <a:rPr lang="zh-TW" altLang="en-US" sz="1600" dirty="0"/>
              <a:t>條件 </a:t>
            </a:r>
            <a:r>
              <a:rPr lang="en-US" altLang="zh-TW" sz="1600" dirty="0"/>
              <a:t>(M = 182) </a:t>
            </a:r>
            <a:r>
              <a:rPr lang="zh-TW" altLang="en-US" sz="1600" dirty="0"/>
              <a:t>之間的差異不顯著</a:t>
            </a:r>
            <a:r>
              <a:rPr lang="zh-TW" altLang="fr-FR" sz="1400" b="0" i="0" dirty="0">
                <a:solidFill>
                  <a:srgbClr val="000000"/>
                </a:solidFill>
                <a:effectLst/>
                <a:latin typeface="Roboto" panose="02000000000000000000" pitchFamily="2" charset="0"/>
              </a:rPr>
              <a:t>，</a:t>
            </a:r>
            <a:r>
              <a:rPr lang="fr-FR" altLang="zh-TW" sz="1400" b="0" i="0" dirty="0">
                <a:solidFill>
                  <a:srgbClr val="000000"/>
                </a:solidFill>
                <a:effectLst/>
                <a:latin typeface="Roboto" panose="02000000000000000000" pitchFamily="2" charset="0"/>
              </a:rPr>
              <a:t>t(13) = 1.32</a:t>
            </a:r>
            <a:r>
              <a:rPr lang="zh-TW" altLang="fr-FR" sz="1400" b="0" i="0" dirty="0">
                <a:solidFill>
                  <a:srgbClr val="000000"/>
                </a:solidFill>
                <a:effectLst/>
                <a:latin typeface="Roboto" panose="02000000000000000000" pitchFamily="2" charset="0"/>
              </a:rPr>
              <a:t>，</a:t>
            </a:r>
            <a:r>
              <a:rPr lang="fr-FR" altLang="zh-TW" sz="1400" b="0" i="0" dirty="0">
                <a:solidFill>
                  <a:srgbClr val="000000"/>
                </a:solidFill>
                <a:effectLst/>
                <a:latin typeface="Roboto" panose="02000000000000000000" pitchFamily="2" charset="0"/>
              </a:rPr>
              <a:t>p &gt; .10</a:t>
            </a:r>
            <a:r>
              <a:rPr lang="zh-TW" altLang="fr-FR" sz="1400" b="0" i="0" dirty="0">
                <a:solidFill>
                  <a:srgbClr val="000000"/>
                </a:solidFill>
                <a:effectLst/>
                <a:latin typeface="Roboto" panose="02000000000000000000" pitchFamily="2" charset="0"/>
              </a:rPr>
              <a:t>。</a:t>
            </a:r>
            <a:endParaRPr lang="zh-TW" altLang="en-US" sz="1600" dirty="0"/>
          </a:p>
        </p:txBody>
      </p:sp>
      <p:pic>
        <p:nvPicPr>
          <p:cNvPr id="22" name="圖片 21">
            <a:extLst>
              <a:ext uri="{FF2B5EF4-FFF2-40B4-BE49-F238E27FC236}">
                <a16:creationId xmlns:a16="http://schemas.microsoft.com/office/drawing/2014/main" id="{E39A5FBB-8A6B-415E-84F5-4D3D43F3BB50}"/>
              </a:ext>
            </a:extLst>
          </p:cNvPr>
          <p:cNvPicPr>
            <a:picLocks noChangeAspect="1"/>
          </p:cNvPicPr>
          <p:nvPr/>
        </p:nvPicPr>
        <p:blipFill>
          <a:blip r:embed="rId3"/>
          <a:stretch>
            <a:fillRect/>
          </a:stretch>
        </p:blipFill>
        <p:spPr>
          <a:xfrm>
            <a:off x="4310203" y="1363512"/>
            <a:ext cx="4361126" cy="2118849"/>
          </a:xfrm>
          <a:prstGeom prst="rect">
            <a:avLst/>
          </a:prstGeom>
        </p:spPr>
      </p:pic>
      <p:sp>
        <p:nvSpPr>
          <p:cNvPr id="24" name="矩形 23">
            <a:extLst>
              <a:ext uri="{FF2B5EF4-FFF2-40B4-BE49-F238E27FC236}">
                <a16:creationId xmlns:a16="http://schemas.microsoft.com/office/drawing/2014/main" id="{19ED8C1E-17A2-4936-80D2-F48AFFDE63FE}"/>
              </a:ext>
            </a:extLst>
          </p:cNvPr>
          <p:cNvSpPr/>
          <p:nvPr/>
        </p:nvSpPr>
        <p:spPr>
          <a:xfrm>
            <a:off x="5340272" y="3721973"/>
            <a:ext cx="6581913" cy="523220"/>
          </a:xfrm>
          <a:prstGeom prst="rect">
            <a:avLst/>
          </a:prstGeom>
        </p:spPr>
        <p:txBody>
          <a:bodyPr wrap="square">
            <a:spAutoFit/>
          </a:bodyPr>
          <a:lstStyle/>
          <a:p>
            <a:pPr marL="285750" indent="-285750">
              <a:buFont typeface="Arial" panose="020B0604020202020204" pitchFamily="34" charset="0"/>
              <a:buChar char="•"/>
            </a:pPr>
            <a:r>
              <a:rPr lang="zh-TW" altLang="en-US" dirty="0"/>
              <a:t>實心黑條代表實驗中的所有試驗</a:t>
            </a:r>
            <a:endParaRPr lang="en-US" altLang="zh-TW" dirty="0"/>
          </a:p>
          <a:p>
            <a:pPr marL="285750" indent="-285750">
              <a:buFont typeface="Arial" panose="020B0604020202020204" pitchFamily="34" charset="0"/>
              <a:buChar char="•"/>
            </a:pPr>
            <a:r>
              <a:rPr lang="zh-TW" altLang="en-US" dirty="0"/>
              <a:t>條紋條代表表非警報噪聲試驗。 </a:t>
            </a:r>
            <a:endParaRPr lang="en-US" altLang="zh-TW" dirty="0"/>
          </a:p>
        </p:txBody>
      </p:sp>
      <p:sp>
        <p:nvSpPr>
          <p:cNvPr id="25" name="文字方塊 24">
            <a:extLst>
              <a:ext uri="{FF2B5EF4-FFF2-40B4-BE49-F238E27FC236}">
                <a16:creationId xmlns:a16="http://schemas.microsoft.com/office/drawing/2014/main" id="{6ACA1255-1AAF-4830-8591-6F66D5DCF787}"/>
              </a:ext>
            </a:extLst>
          </p:cNvPr>
          <p:cNvSpPr txBox="1"/>
          <p:nvPr/>
        </p:nvSpPr>
        <p:spPr>
          <a:xfrm>
            <a:off x="3724275" y="2571750"/>
            <a:ext cx="596265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400" b="1" i="0" kern="1200" dirty="0">
                <a:solidFill>
                  <a:schemeClr val="tx1"/>
                </a:solidFill>
                <a:effectLst/>
                <a:latin typeface="+mn-lt"/>
                <a:ea typeface="+mn-ea"/>
                <a:cs typeface="+mn-cs"/>
              </a:rPr>
              <a:t>均方根誤差 </a:t>
            </a:r>
            <a:endParaRPr lang="zh-TW" altLang="en-US" dirty="0"/>
          </a:p>
        </p:txBody>
      </p:sp>
    </p:spTree>
    <p:extLst>
      <p:ext uri="{BB962C8B-B14F-4D97-AF65-F5344CB8AC3E}">
        <p14:creationId xmlns:p14="http://schemas.microsoft.com/office/powerpoint/2010/main" val="494122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r>
              <a:rPr lang="en-US" altLang="zh-TW" dirty="0">
                <a:solidFill>
                  <a:schemeClr val="bg1"/>
                </a:solidFill>
                <a:latin typeface="Franklin Gothic Book" panose="020B0503020102020204"/>
                <a:ea typeface="微軟正黑體" panose="020B0604030504040204" pitchFamily="34" charset="-120"/>
              </a:rPr>
              <a:t>(</a:t>
            </a:r>
            <a:r>
              <a:rPr lang="en-US" altLang="zh-TW" b="0" i="0" dirty="0">
                <a:solidFill>
                  <a:schemeClr val="bg1"/>
                </a:solidFill>
                <a:effectLst/>
                <a:latin typeface="Roboto" panose="02000000000000000000" pitchFamily="2" charset="0"/>
              </a:rPr>
              <a:t>SF </a:t>
            </a:r>
            <a:r>
              <a:rPr lang="zh-TW" altLang="en-US" b="0" i="0" dirty="0">
                <a:solidFill>
                  <a:schemeClr val="bg1"/>
                </a:solidFill>
                <a:effectLst/>
                <a:latin typeface="Roboto" panose="02000000000000000000" pitchFamily="2" charset="0"/>
              </a:rPr>
              <a:t>或警報發生之前的時間內測量的</a:t>
            </a:r>
            <a:r>
              <a:rPr lang="en-US" altLang="zh-TW" dirty="0">
                <a:solidFill>
                  <a:schemeClr val="bg1"/>
                </a:solidFill>
                <a:latin typeface="Franklin Gothic Book" panose="020B0503020102020204"/>
                <a:ea typeface="微軟正黑體" panose="020B0604030504040204" pitchFamily="34" charset="-120"/>
              </a:rPr>
              <a:t>)</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20" name="內容版面配置區 2">
            <a:extLst>
              <a:ext uri="{FF2B5EF4-FFF2-40B4-BE49-F238E27FC236}">
                <a16:creationId xmlns:a16="http://schemas.microsoft.com/office/drawing/2014/main" id="{67A7E50F-7EA1-418E-B7E9-98021DC0599B}"/>
              </a:ext>
            </a:extLst>
          </p:cNvPr>
          <p:cNvSpPr txBox="1">
            <a:spLocks/>
          </p:cNvSpPr>
          <p:nvPr/>
        </p:nvSpPr>
        <p:spPr>
          <a:xfrm>
            <a:off x="512771" y="1615282"/>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endParaRPr lang="en-US" altLang="zh-TW" dirty="0"/>
          </a:p>
          <a:p>
            <a:endParaRPr lang="zh-TW" altLang="en-US" dirty="0"/>
          </a:p>
        </p:txBody>
      </p:sp>
      <p:sp>
        <p:nvSpPr>
          <p:cNvPr id="21" name="內容版面配置區 2">
            <a:extLst>
              <a:ext uri="{FF2B5EF4-FFF2-40B4-BE49-F238E27FC236}">
                <a16:creationId xmlns:a16="http://schemas.microsoft.com/office/drawing/2014/main" id="{532777E7-6114-4AEE-98B8-C2E25EAF3F3A}"/>
              </a:ext>
            </a:extLst>
          </p:cNvPr>
          <p:cNvSpPr txBox="1">
            <a:spLocks/>
          </p:cNvSpPr>
          <p:nvPr/>
        </p:nvSpPr>
        <p:spPr>
          <a:xfrm>
            <a:off x="113488" y="1796818"/>
            <a:ext cx="3923800" cy="448945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t>再對追蹤誤差進行</a:t>
            </a:r>
            <a:r>
              <a:rPr lang="en-US" altLang="zh-TW" sz="1800" dirty="0"/>
              <a:t>ANOVA</a:t>
            </a:r>
            <a:r>
              <a:rPr lang="zh-TW" altLang="en-US" sz="1800" dirty="0"/>
              <a:t>分析，顯示了條件的主要影響，</a:t>
            </a:r>
            <a:r>
              <a:rPr lang="en-US" altLang="zh-TW" sz="1800" dirty="0"/>
              <a:t>F(3, 27) = 5.09</a:t>
            </a:r>
            <a:r>
              <a:rPr lang="zh-TW" altLang="en-US" sz="1800" dirty="0"/>
              <a:t>，</a:t>
            </a:r>
            <a:r>
              <a:rPr lang="en-US" altLang="zh-TW" sz="1800" dirty="0"/>
              <a:t>p &lt; .01</a:t>
            </a:r>
            <a:r>
              <a:rPr lang="zh-TW" altLang="en-US" sz="1800" dirty="0"/>
              <a:t>，</a:t>
            </a:r>
            <a:endParaRPr lang="en-US" altLang="zh-TW" sz="1800" dirty="0"/>
          </a:p>
          <a:p>
            <a:r>
              <a:rPr lang="zh-TW" altLang="en-US" sz="1800" dirty="0"/>
              <a:t> </a:t>
            </a:r>
            <a:r>
              <a:rPr lang="en-US" altLang="zh-TW" sz="1800" dirty="0"/>
              <a:t>FA60 </a:t>
            </a:r>
            <a:r>
              <a:rPr lang="zh-TW" altLang="en-US" sz="1800" dirty="0"/>
              <a:t>和 </a:t>
            </a:r>
            <a:r>
              <a:rPr lang="en-US" altLang="zh-TW" sz="1800" dirty="0"/>
              <a:t>A100 </a:t>
            </a:r>
            <a:r>
              <a:rPr lang="zh-TW" altLang="en-US" sz="1800" dirty="0"/>
              <a:t>條件之間的差異進行事後檢驗 </a:t>
            </a:r>
            <a:r>
              <a:rPr lang="en-US" altLang="zh-TW" sz="1800" dirty="0"/>
              <a:t>, t(14) = 3.78, p &lt; .01</a:t>
            </a:r>
            <a:r>
              <a:rPr lang="zh-TW" altLang="en-US" sz="1800" dirty="0"/>
              <a:t>，提供了明確的證據表明操作員的信任減少了。</a:t>
            </a:r>
            <a:endParaRPr lang="en-US" altLang="zh-TW" sz="1800" dirty="0"/>
          </a:p>
        </p:txBody>
      </p:sp>
      <p:pic>
        <p:nvPicPr>
          <p:cNvPr id="22" name="圖片 21">
            <a:extLst>
              <a:ext uri="{FF2B5EF4-FFF2-40B4-BE49-F238E27FC236}">
                <a16:creationId xmlns:a16="http://schemas.microsoft.com/office/drawing/2014/main" id="{E39A5FBB-8A6B-415E-84F5-4D3D43F3BB50}"/>
              </a:ext>
            </a:extLst>
          </p:cNvPr>
          <p:cNvPicPr>
            <a:picLocks noChangeAspect="1"/>
          </p:cNvPicPr>
          <p:nvPr/>
        </p:nvPicPr>
        <p:blipFill>
          <a:blip r:embed="rId3"/>
          <a:stretch>
            <a:fillRect/>
          </a:stretch>
        </p:blipFill>
        <p:spPr>
          <a:xfrm>
            <a:off x="4310203" y="1363512"/>
            <a:ext cx="4361126" cy="2118849"/>
          </a:xfrm>
          <a:prstGeom prst="rect">
            <a:avLst/>
          </a:prstGeom>
        </p:spPr>
      </p:pic>
      <p:sp>
        <p:nvSpPr>
          <p:cNvPr id="24" name="矩形 23">
            <a:extLst>
              <a:ext uri="{FF2B5EF4-FFF2-40B4-BE49-F238E27FC236}">
                <a16:creationId xmlns:a16="http://schemas.microsoft.com/office/drawing/2014/main" id="{19ED8C1E-17A2-4936-80D2-F48AFFDE63FE}"/>
              </a:ext>
            </a:extLst>
          </p:cNvPr>
          <p:cNvSpPr/>
          <p:nvPr/>
        </p:nvSpPr>
        <p:spPr>
          <a:xfrm>
            <a:off x="5340272" y="3721973"/>
            <a:ext cx="6581913" cy="523220"/>
          </a:xfrm>
          <a:prstGeom prst="rect">
            <a:avLst/>
          </a:prstGeom>
        </p:spPr>
        <p:txBody>
          <a:bodyPr wrap="square">
            <a:spAutoFit/>
          </a:bodyPr>
          <a:lstStyle/>
          <a:p>
            <a:pPr marL="285750" indent="-285750">
              <a:buFont typeface="Arial" panose="020B0604020202020204" pitchFamily="34" charset="0"/>
              <a:buChar char="•"/>
            </a:pPr>
            <a:r>
              <a:rPr lang="zh-TW" altLang="en-US" dirty="0"/>
              <a:t>實心黑條代表實驗中的所有試驗</a:t>
            </a:r>
            <a:endParaRPr lang="en-US" altLang="zh-TW" dirty="0"/>
          </a:p>
          <a:p>
            <a:pPr marL="285750" indent="-285750">
              <a:buFont typeface="Arial" panose="020B0604020202020204" pitchFamily="34" charset="0"/>
              <a:buChar char="•"/>
            </a:pPr>
            <a:r>
              <a:rPr lang="zh-TW" altLang="en-US" dirty="0"/>
              <a:t>條紋條代表表非警報噪聲試驗。 </a:t>
            </a:r>
            <a:endParaRPr lang="en-US" altLang="zh-TW" dirty="0"/>
          </a:p>
        </p:txBody>
      </p:sp>
    </p:spTree>
    <p:extLst>
      <p:ext uri="{BB962C8B-B14F-4D97-AF65-F5344CB8AC3E}">
        <p14:creationId xmlns:p14="http://schemas.microsoft.com/office/powerpoint/2010/main" val="3134782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r>
              <a:rPr lang="en-US" altLang="zh-TW" dirty="0">
                <a:solidFill>
                  <a:schemeClr val="bg1"/>
                </a:solidFill>
                <a:latin typeface="Franklin Gothic Book" panose="020B0503020102020204"/>
                <a:ea typeface="微軟正黑體" panose="020B0604030504040204" pitchFamily="34" charset="-120"/>
              </a:rPr>
              <a:t>(</a:t>
            </a:r>
            <a:r>
              <a:rPr lang="en-US" altLang="zh-TW" dirty="0"/>
              <a:t>SF</a:t>
            </a:r>
            <a:r>
              <a:rPr lang="zh-TW" altLang="en-US" dirty="0"/>
              <a:t>檢測率</a:t>
            </a:r>
            <a:r>
              <a:rPr lang="en-US" altLang="zh-TW" dirty="0">
                <a:solidFill>
                  <a:schemeClr val="bg1"/>
                </a:solidFill>
                <a:latin typeface="Franklin Gothic Book" panose="020B0503020102020204"/>
                <a:ea typeface="微軟正黑體" panose="020B0604030504040204" pitchFamily="34" charset="-120"/>
              </a:rPr>
              <a:t>)</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20" name="內容版面配置區 2">
            <a:extLst>
              <a:ext uri="{FF2B5EF4-FFF2-40B4-BE49-F238E27FC236}">
                <a16:creationId xmlns:a16="http://schemas.microsoft.com/office/drawing/2014/main" id="{67A7E50F-7EA1-418E-B7E9-98021DC0599B}"/>
              </a:ext>
            </a:extLst>
          </p:cNvPr>
          <p:cNvSpPr txBox="1">
            <a:spLocks/>
          </p:cNvSpPr>
          <p:nvPr/>
        </p:nvSpPr>
        <p:spPr>
          <a:xfrm>
            <a:off x="484194" y="1531806"/>
            <a:ext cx="3506781"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 當有信號時，所有組都傾向於同意自動化，但</a:t>
            </a:r>
            <a:r>
              <a:rPr lang="en-US" altLang="zh-TW" u="sng" dirty="0"/>
              <a:t>FA </a:t>
            </a:r>
            <a:r>
              <a:rPr lang="en-US" altLang="zh-TW" dirty="0"/>
              <a:t>(M = .93) </a:t>
            </a:r>
            <a:r>
              <a:rPr lang="zh-TW" altLang="en-US" dirty="0"/>
              <a:t>的對系統同意程度低於</a:t>
            </a:r>
            <a:r>
              <a:rPr lang="zh-TW" altLang="en-US" u="sng" dirty="0"/>
              <a:t>漏失漏失的</a:t>
            </a:r>
            <a:r>
              <a:rPr lang="en-US" altLang="zh-TW" dirty="0"/>
              <a:t>(M = 1.00)</a:t>
            </a:r>
            <a:r>
              <a:rPr lang="zh-TW" altLang="en-US" dirty="0"/>
              <a:t>，</a:t>
            </a:r>
            <a:r>
              <a:rPr lang="en-US" altLang="zh-TW" dirty="0"/>
              <a:t>t(14) = 3.75</a:t>
            </a:r>
            <a:r>
              <a:rPr lang="zh-TW" altLang="en-US" dirty="0"/>
              <a:t>，</a:t>
            </a:r>
            <a:r>
              <a:rPr lang="en-US" altLang="zh-TW" dirty="0"/>
              <a:t>p &lt; . 01. </a:t>
            </a:r>
            <a:r>
              <a:rPr lang="zh-TW" altLang="en-US" dirty="0"/>
              <a:t>。</a:t>
            </a:r>
            <a:endParaRPr lang="en-US" altLang="zh-TW" dirty="0"/>
          </a:p>
          <a:p>
            <a:endParaRPr lang="zh-TW" altLang="en-US" dirty="0"/>
          </a:p>
        </p:txBody>
      </p:sp>
      <p:pic>
        <p:nvPicPr>
          <p:cNvPr id="4" name="圖片 3">
            <a:extLst>
              <a:ext uri="{FF2B5EF4-FFF2-40B4-BE49-F238E27FC236}">
                <a16:creationId xmlns:a16="http://schemas.microsoft.com/office/drawing/2014/main" id="{983FC27A-AEB2-4553-ABAC-5E07B9A09F67}"/>
              </a:ext>
            </a:extLst>
          </p:cNvPr>
          <p:cNvPicPr>
            <a:picLocks noChangeAspect="1"/>
          </p:cNvPicPr>
          <p:nvPr/>
        </p:nvPicPr>
        <p:blipFill>
          <a:blip r:embed="rId3"/>
          <a:stretch>
            <a:fillRect/>
          </a:stretch>
        </p:blipFill>
        <p:spPr>
          <a:xfrm>
            <a:off x="4572000" y="1963473"/>
            <a:ext cx="3134162" cy="1571844"/>
          </a:xfrm>
          <a:prstGeom prst="rect">
            <a:avLst/>
          </a:prstGeom>
        </p:spPr>
      </p:pic>
      <p:sp>
        <p:nvSpPr>
          <p:cNvPr id="5" name="文字方塊 4">
            <a:extLst>
              <a:ext uri="{FF2B5EF4-FFF2-40B4-BE49-F238E27FC236}">
                <a16:creationId xmlns:a16="http://schemas.microsoft.com/office/drawing/2014/main" id="{8E710364-6DAE-42CF-B2DD-1D59259FEF4B}"/>
              </a:ext>
            </a:extLst>
          </p:cNvPr>
          <p:cNvSpPr txBox="1"/>
          <p:nvPr/>
        </p:nvSpPr>
        <p:spPr>
          <a:xfrm>
            <a:off x="5276850" y="1666989"/>
            <a:ext cx="1885950" cy="307777"/>
          </a:xfrm>
          <a:prstGeom prst="rect">
            <a:avLst/>
          </a:prstGeom>
          <a:noFill/>
        </p:spPr>
        <p:txBody>
          <a:bodyPr wrap="square" rtlCol="0">
            <a:spAutoFit/>
          </a:bodyPr>
          <a:lstStyle/>
          <a:p>
            <a:r>
              <a:rPr lang="zh-TW" altLang="en-US" dirty="0"/>
              <a:t>同意自動化的比率</a:t>
            </a:r>
          </a:p>
        </p:txBody>
      </p:sp>
    </p:spTree>
    <p:extLst>
      <p:ext uri="{BB962C8B-B14F-4D97-AF65-F5344CB8AC3E}">
        <p14:creationId xmlns:p14="http://schemas.microsoft.com/office/powerpoint/2010/main" val="1146430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dist"/>
            <a:r>
              <a:rPr lang="zh-TW" altLang="en-US" dirty="0">
                <a:cs typeface="+mn-ea"/>
                <a:sym typeface="+mn-lt"/>
              </a:rPr>
              <a:t>背景動機及目的</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結果與討論</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5</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0C6DAFE9-77BC-4039-9882-E40CDA15C5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3935566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20" name="內容版面配置區 2">
            <a:extLst>
              <a:ext uri="{FF2B5EF4-FFF2-40B4-BE49-F238E27FC236}">
                <a16:creationId xmlns:a16="http://schemas.microsoft.com/office/drawing/2014/main" id="{663D2FBE-DD4E-4DFD-8AB0-B02966B79EDE}"/>
              </a:ext>
            </a:extLst>
          </p:cNvPr>
          <p:cNvSpPr txBox="1">
            <a:spLocks/>
          </p:cNvSpPr>
          <p:nvPr/>
        </p:nvSpPr>
        <p:spPr>
          <a:xfrm>
            <a:off x="512771" y="156951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endParaRPr lang="en-US" altLang="zh-TW" dirty="0"/>
          </a:p>
          <a:p>
            <a:endParaRPr lang="zh-TW" altLang="en-US" dirty="0"/>
          </a:p>
        </p:txBody>
      </p:sp>
      <p:sp>
        <p:nvSpPr>
          <p:cNvPr id="21" name="內容版面配置區 2">
            <a:extLst>
              <a:ext uri="{FF2B5EF4-FFF2-40B4-BE49-F238E27FC236}">
                <a16:creationId xmlns:a16="http://schemas.microsoft.com/office/drawing/2014/main" id="{CEB0C2C0-85D5-4F22-820D-3C6B4898B5BC}"/>
              </a:ext>
            </a:extLst>
          </p:cNvPr>
          <p:cNvSpPr txBox="1">
            <a:spLocks/>
          </p:cNvSpPr>
          <p:nvPr/>
        </p:nvSpPr>
        <p:spPr>
          <a:xfrm>
            <a:off x="602724" y="1569510"/>
            <a:ext cx="7122746" cy="435133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先前的研究表明，自動化 </a:t>
            </a:r>
            <a:r>
              <a:rPr lang="en-US" altLang="zh-TW" dirty="0"/>
              <a:t>FA </a:t>
            </a:r>
            <a:r>
              <a:rPr lang="zh-TW" altLang="en-US" dirty="0"/>
              <a:t>和自動化失誤對操作員績效有質的不同影響（</a:t>
            </a:r>
            <a:r>
              <a:rPr lang="en-US" altLang="zh-TW" dirty="0"/>
              <a:t>Meyer</a:t>
            </a:r>
            <a:r>
              <a:rPr lang="zh-TW" altLang="en-US" dirty="0"/>
              <a:t>，</a:t>
            </a:r>
            <a:r>
              <a:rPr lang="en-US" altLang="zh-TW" dirty="0"/>
              <a:t>2004</a:t>
            </a:r>
            <a:r>
              <a:rPr lang="zh-TW" altLang="en-US" dirty="0"/>
              <a:t>；</a:t>
            </a:r>
            <a:r>
              <a:rPr lang="en-US" altLang="zh-TW" dirty="0"/>
              <a:t>Dixon &amp; </a:t>
            </a:r>
            <a:r>
              <a:rPr lang="en-US" altLang="zh-TW" dirty="0" err="1"/>
              <a:t>Wickens</a:t>
            </a:r>
            <a:r>
              <a:rPr lang="zh-TW" altLang="en-US" dirty="0"/>
              <a:t>，</a:t>
            </a:r>
            <a:r>
              <a:rPr lang="en-US" altLang="zh-TW" dirty="0"/>
              <a:t>2006</a:t>
            </a:r>
            <a:r>
              <a:rPr lang="zh-TW" altLang="en-US" dirty="0"/>
              <a:t>）</a:t>
            </a:r>
            <a:endParaRPr lang="en-US" altLang="zh-TW" dirty="0"/>
          </a:p>
          <a:p>
            <a:r>
              <a:rPr lang="zh-TW" altLang="en-US" dirty="0"/>
              <a:t>或許讓系統的任務變得更加困難，那麼該任務需要更多的注意力集中，從而導致更差的跟踪任務性能。</a:t>
            </a:r>
            <a:endParaRPr lang="en-US" altLang="zh-TW" dirty="0"/>
          </a:p>
          <a:p>
            <a:r>
              <a:rPr lang="en-US" altLang="zh-TW" dirty="0"/>
              <a:t>FA </a:t>
            </a:r>
            <a:r>
              <a:rPr lang="zh-TW" altLang="en-US" dirty="0"/>
              <a:t>條件下的追踪任務性能不僅比可靠自動化條件下的差，而且比基本條件下的差。這意味著信任</a:t>
            </a:r>
            <a:r>
              <a:rPr lang="en-US" altLang="zh-TW" dirty="0"/>
              <a:t>-</a:t>
            </a:r>
            <a:r>
              <a:rPr lang="zh-TW" altLang="en-US" dirty="0"/>
              <a:t>遵從結構可能並不完全相互獨立。</a:t>
            </a:r>
          </a:p>
        </p:txBody>
      </p:sp>
    </p:spTree>
    <p:extLst>
      <p:ext uri="{BB962C8B-B14F-4D97-AF65-F5344CB8AC3E}">
        <p14:creationId xmlns:p14="http://schemas.microsoft.com/office/powerpoint/2010/main" val="2826512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33"/>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20" name="內容版面配置區 2">
            <a:extLst>
              <a:ext uri="{FF2B5EF4-FFF2-40B4-BE49-F238E27FC236}">
                <a16:creationId xmlns:a16="http://schemas.microsoft.com/office/drawing/2014/main" id="{BEDFB3A0-3D23-4D7B-BDFC-EBDB8BB141B6}"/>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在過去的幾十年中，設計人員嘗試透過自動化輔助設備來降低操作者的工作量。 例如診斷輔助工具，用來提醒操作者環境中的潛在問題。</a:t>
            </a:r>
            <a:endParaRPr lang="en-US" altLang="zh-TW" dirty="0"/>
          </a:p>
          <a:p>
            <a:r>
              <a:rPr lang="zh-TW" altLang="en-US" dirty="0"/>
              <a:t>有時人們很容易認為自動化能降低工作負荷和提高效率，但自動化並非都是完全可靠的。因為他需要在訊息不完整的狀態下進行預測和判斷（</a:t>
            </a:r>
            <a:r>
              <a:rPr lang="en-US" altLang="zh-TW" dirty="0" err="1"/>
              <a:t>Wickens</a:t>
            </a:r>
            <a:r>
              <a:rPr lang="en-US" altLang="zh-TW" dirty="0"/>
              <a:t> &amp; Dixon, 2007</a:t>
            </a:r>
            <a:r>
              <a:rPr lang="zh-TW" altLang="en-US" dirty="0"/>
              <a:t>）。</a:t>
            </a:r>
            <a:endParaRPr lang="en-US" altLang="zh-TW" dirty="0"/>
          </a:p>
          <a:p>
            <a:r>
              <a:rPr lang="zh-TW" altLang="en-US" dirty="0"/>
              <a:t>自動化判斷過程中可能會產生兩種形式的錯誤：誤警和漏失，可以使用信號偵測理論（</a:t>
            </a:r>
            <a:r>
              <a:rPr lang="en-US" altLang="zh-TW" dirty="0"/>
              <a:t>Green &amp; </a:t>
            </a:r>
            <a:r>
              <a:rPr lang="en-US" altLang="zh-TW" dirty="0" err="1"/>
              <a:t>Swets</a:t>
            </a:r>
            <a:r>
              <a:rPr lang="en-US" altLang="zh-TW" dirty="0"/>
              <a:t>, 1988</a:t>
            </a:r>
            <a:r>
              <a:rPr lang="zh-TW" altLang="en-US" dirty="0"/>
              <a:t>）</a:t>
            </a:r>
            <a:endParaRPr lang="en-US" altLang="zh-TW" dirty="0"/>
          </a:p>
          <a:p>
            <a:endParaRPr lang="en-US" altLang="zh-TW" dirty="0"/>
          </a:p>
          <a:p>
            <a:endParaRPr lang="zh-TW" altLang="en-US" dirty="0"/>
          </a:p>
        </p:txBody>
      </p:sp>
    </p:spTree>
    <p:extLst>
      <p:ext uri="{BB962C8B-B14F-4D97-AF65-F5344CB8AC3E}">
        <p14:creationId xmlns:p14="http://schemas.microsoft.com/office/powerpoint/2010/main" val="342299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1-2</a:t>
            </a:r>
            <a:r>
              <a:rPr lang="zh-TW" altLang="en-US" dirty="0"/>
              <a:t> 目的</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0" name="內容版面配置區 2">
            <a:extLst>
              <a:ext uri="{FF2B5EF4-FFF2-40B4-BE49-F238E27FC236}">
                <a16:creationId xmlns:a16="http://schemas.microsoft.com/office/drawing/2014/main" id="{A0250658-4F31-4F9B-9826-4B6642ED6E24}"/>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決定</a:t>
            </a:r>
            <a:r>
              <a:rPr lang="en-US" altLang="zh-TW" dirty="0"/>
              <a:t>beta</a:t>
            </a:r>
            <a:r>
              <a:rPr lang="zh-TW" altLang="en-US" dirty="0"/>
              <a:t>的因素</a:t>
            </a:r>
            <a:r>
              <a:rPr lang="en-US" altLang="zh-TW" dirty="0"/>
              <a:t>:</a:t>
            </a:r>
            <a:r>
              <a:rPr lang="zh-TW" altLang="en-US" dirty="0"/>
              <a:t>信號的機率、錯誤成本和正確反應的回報，與運營商設置系統標準有關。</a:t>
            </a:r>
            <a:endParaRPr lang="en-US" altLang="zh-TW" dirty="0"/>
          </a:p>
          <a:p>
            <a:r>
              <a:rPr lang="zh-TW" altLang="en-US" dirty="0"/>
              <a:t>研究的目標是提供數據，使系統設計人員能夠在設計過程中更好地做出這些判斷。</a:t>
            </a:r>
          </a:p>
          <a:p>
            <a:endParaRPr lang="en-US" altLang="zh-TW" dirty="0"/>
          </a:p>
          <a:p>
            <a:endParaRPr lang="zh-TW" altLang="en-US" dirty="0"/>
          </a:p>
        </p:txBody>
      </p:sp>
    </p:spTree>
    <p:extLst>
      <p:ext uri="{BB962C8B-B14F-4D97-AF65-F5344CB8AC3E}">
        <p14:creationId xmlns:p14="http://schemas.microsoft.com/office/powerpoint/2010/main" val="355560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文獻探討</a:t>
            </a: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54434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20" name="內容版面配置區 2">
            <a:extLst>
              <a:ext uri="{FF2B5EF4-FFF2-40B4-BE49-F238E27FC236}">
                <a16:creationId xmlns:a16="http://schemas.microsoft.com/office/drawing/2014/main" id="{BCDE9B48-6E37-4DA6-A545-D001F3708AE2}"/>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有理論假設自動化中誤警和漏失對操作員的信任性有不同性質的影響（</a:t>
            </a:r>
            <a:r>
              <a:rPr lang="en-US" altLang="zh-TW" dirty="0"/>
              <a:t>Meyer, 2001, 2004</a:t>
            </a:r>
            <a:r>
              <a:rPr lang="zh-TW" altLang="en-US" dirty="0"/>
              <a:t>）。</a:t>
            </a:r>
            <a:endParaRPr lang="en-US" altLang="zh-TW" dirty="0"/>
          </a:p>
          <a:p>
            <a:pPr lvl="1"/>
            <a:r>
              <a:rPr lang="zh-TW" altLang="en-US" dirty="0"/>
              <a:t>順從</a:t>
            </a:r>
            <a:r>
              <a:rPr lang="en-US" altLang="zh-TW" dirty="0"/>
              <a:t>:</a:t>
            </a:r>
            <a:r>
              <a:rPr lang="zh-TW" altLang="en-US" dirty="0"/>
              <a:t>操作員通常在自動化判斷</a:t>
            </a:r>
            <a:r>
              <a:rPr lang="zh-TW" altLang="en-US" dirty="0">
                <a:solidFill>
                  <a:srgbClr val="FF0000"/>
                </a:solidFill>
              </a:rPr>
              <a:t>信號</a:t>
            </a:r>
            <a:r>
              <a:rPr lang="zh-TW" altLang="en-US" dirty="0"/>
              <a:t>時所做的事情</a:t>
            </a:r>
            <a:endParaRPr lang="en-US" altLang="zh-TW" dirty="0"/>
          </a:p>
          <a:p>
            <a:pPr lvl="1"/>
            <a:r>
              <a:rPr lang="zh-TW" altLang="en-US" dirty="0"/>
              <a:t>信任</a:t>
            </a:r>
            <a:r>
              <a:rPr lang="en-US" altLang="zh-TW" dirty="0"/>
              <a:t>:</a:t>
            </a:r>
            <a:r>
              <a:rPr lang="zh-TW" altLang="en-US" dirty="0"/>
              <a:t>操作員在自動化判斷</a:t>
            </a:r>
            <a:r>
              <a:rPr lang="zh-TW" altLang="en-US" dirty="0">
                <a:solidFill>
                  <a:srgbClr val="FF0000"/>
                </a:solidFill>
              </a:rPr>
              <a:t>噪音</a:t>
            </a:r>
            <a:r>
              <a:rPr lang="zh-TW" altLang="en-US" dirty="0"/>
              <a:t>時所做的事情。</a:t>
            </a:r>
            <a:endParaRPr lang="en-US" altLang="zh-TW" dirty="0"/>
          </a:p>
          <a:p>
            <a:r>
              <a:rPr lang="zh-TW" altLang="en-US" dirty="0"/>
              <a:t>誤警的增加會降低順從性，從而導致對自動化警報的反應時間更長。在極端情況下，這會導致完全忽視這些警報的趨勢</a:t>
            </a:r>
            <a:r>
              <a:rPr lang="en-US" altLang="zh-TW" dirty="0"/>
              <a:t>——“</a:t>
            </a:r>
            <a:r>
              <a:rPr lang="zh-TW" altLang="en-US" dirty="0"/>
              <a:t>狼來了”效應（</a:t>
            </a:r>
            <a:r>
              <a:rPr lang="en-US" altLang="zh-TW" dirty="0"/>
              <a:t>Dixon &amp; </a:t>
            </a:r>
            <a:r>
              <a:rPr lang="en-US" altLang="zh-TW" dirty="0" err="1"/>
              <a:t>Wickens</a:t>
            </a:r>
            <a:r>
              <a:rPr lang="en-US" altLang="zh-TW" dirty="0"/>
              <a:t>, 2006; </a:t>
            </a:r>
            <a:r>
              <a:rPr lang="en-US" altLang="zh-TW" dirty="0" err="1"/>
              <a:t>Wickens</a:t>
            </a:r>
            <a:r>
              <a:rPr lang="en-US" altLang="zh-TW" dirty="0"/>
              <a:t>, Dixon, Goh, &amp; Hammer, 2005</a:t>
            </a:r>
            <a:r>
              <a:rPr lang="zh-TW" altLang="en-US" dirty="0"/>
              <a:t>）。</a:t>
            </a:r>
            <a:endParaRPr lang="en-US" altLang="zh-TW" dirty="0"/>
          </a:p>
          <a:p>
            <a:endParaRPr lang="en-US" altLang="zh-TW" dirty="0"/>
          </a:p>
          <a:p>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20" name="內容版面配置區 2">
            <a:extLst>
              <a:ext uri="{FF2B5EF4-FFF2-40B4-BE49-F238E27FC236}">
                <a16:creationId xmlns:a16="http://schemas.microsoft.com/office/drawing/2014/main" id="{BCDE9B48-6E37-4DA6-A545-D001F3708AE2}"/>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t>自動化失誤率的增加會降低信任，從而使操作員將更多的注意力放在監控自動化背後的原始數據上，取找出可能的失誤原因。（</a:t>
            </a:r>
            <a:r>
              <a:rPr lang="en-US" altLang="zh-TW" sz="1800" dirty="0"/>
              <a:t>Dixon &amp; </a:t>
            </a:r>
            <a:r>
              <a:rPr lang="en-US" altLang="zh-TW" sz="1800" dirty="0" err="1"/>
              <a:t>Wickens</a:t>
            </a:r>
            <a:r>
              <a:rPr lang="en-US" altLang="zh-TW" sz="1800" dirty="0"/>
              <a:t>, 2006; </a:t>
            </a:r>
            <a:r>
              <a:rPr lang="en-US" altLang="zh-TW" sz="1800" dirty="0" err="1"/>
              <a:t>Wickens</a:t>
            </a:r>
            <a:r>
              <a:rPr lang="en-US" altLang="zh-TW" sz="1800" dirty="0"/>
              <a:t> &amp; </a:t>
            </a:r>
            <a:r>
              <a:rPr lang="en-US" altLang="zh-TW" sz="1800" dirty="0" err="1"/>
              <a:t>Colcombe</a:t>
            </a:r>
            <a:r>
              <a:rPr lang="en-US" altLang="zh-TW" sz="1800" dirty="0"/>
              <a:t>, in press; </a:t>
            </a:r>
            <a:r>
              <a:rPr lang="en-US" altLang="zh-TW" sz="1800" dirty="0" err="1"/>
              <a:t>Wickens</a:t>
            </a:r>
            <a:r>
              <a:rPr lang="en-US" altLang="zh-TW" sz="1800" dirty="0"/>
              <a:t>, Dixon, Goh, et al., 2005</a:t>
            </a:r>
            <a:r>
              <a:rPr lang="zh-TW" altLang="en-US" sz="1800" dirty="0"/>
              <a:t>）。</a:t>
            </a:r>
            <a:endParaRPr lang="en-US" altLang="zh-TW" sz="1800" dirty="0"/>
          </a:p>
          <a:p>
            <a:r>
              <a:rPr lang="en-US" altLang="zh-TW" sz="1800" dirty="0"/>
              <a:t>Meyer(2004)</a:t>
            </a:r>
            <a:r>
              <a:rPr lang="zh-TW" altLang="en-US" sz="1800" dirty="0"/>
              <a:t>暗示誤警和漏失可能是獨立的</a:t>
            </a:r>
            <a:r>
              <a:rPr lang="zh-TW" altLang="en-US" sz="1800"/>
              <a:t>結構，也就是說誤</a:t>
            </a:r>
            <a:r>
              <a:rPr lang="zh-TW" altLang="en-US" sz="1800" dirty="0"/>
              <a:t>警的增加應該只影響順從，而漏失的增加應該只影響信任。</a:t>
            </a:r>
            <a:endParaRPr lang="en-US" altLang="zh-TW" sz="1800" dirty="0"/>
          </a:p>
          <a:p>
            <a:r>
              <a:rPr lang="en-US" altLang="zh-TW" sz="1800" dirty="0" err="1"/>
              <a:t>Wickens</a:t>
            </a:r>
            <a:r>
              <a:rPr lang="zh-TW" altLang="en-US" sz="1800" dirty="0"/>
              <a:t>、</a:t>
            </a:r>
            <a:r>
              <a:rPr lang="en-US" altLang="zh-TW" sz="1800" dirty="0"/>
              <a:t>Dixon </a:t>
            </a:r>
            <a:r>
              <a:rPr lang="zh-TW" altLang="en-US" sz="1800" dirty="0"/>
              <a:t>和 </a:t>
            </a:r>
            <a:r>
              <a:rPr lang="en-US" altLang="zh-TW" sz="1800" dirty="0"/>
              <a:t>Johnson (2005) </a:t>
            </a:r>
            <a:r>
              <a:rPr lang="zh-TW" altLang="en-US" sz="1800" dirty="0"/>
              <a:t>使用無人機研究誤警和漏失的影響，發現自動化誤警對多重任務的破壞性影響與自動化漏失的破壞性影響一樣強。</a:t>
            </a:r>
            <a:endParaRPr lang="en-US" altLang="zh-TW" sz="1800" dirty="0"/>
          </a:p>
          <a:p>
            <a:endParaRPr lang="zh-TW" altLang="en-US" dirty="0"/>
          </a:p>
          <a:p>
            <a:endParaRPr lang="en-US" altLang="zh-TW" dirty="0"/>
          </a:p>
          <a:p>
            <a:endParaRPr lang="zh-TW" altLang="en-US" dirty="0"/>
          </a:p>
        </p:txBody>
      </p:sp>
    </p:spTree>
    <p:extLst>
      <p:ext uri="{BB962C8B-B14F-4D97-AF65-F5344CB8AC3E}">
        <p14:creationId xmlns:p14="http://schemas.microsoft.com/office/powerpoint/2010/main" val="301822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t>方法</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DC9448BC-4E7E-4BFF-AE6A-49CEBE949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23727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3-1 </a:t>
            </a:r>
            <a:r>
              <a:rPr lang="zh-TW" altLang="en-US" dirty="0"/>
              <a:t>受測者</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20" name="內容版面配置區 2">
            <a:extLst>
              <a:ext uri="{FF2B5EF4-FFF2-40B4-BE49-F238E27FC236}">
                <a16:creationId xmlns:a16="http://schemas.microsoft.com/office/drawing/2014/main" id="{A20828DF-FBC4-41B3-8818-40CF8BC549F0}"/>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自伊利諾伊大學的 </a:t>
            </a:r>
            <a:r>
              <a:rPr lang="en-US" altLang="zh-TW" dirty="0"/>
              <a:t>32 </a:t>
            </a:r>
            <a:r>
              <a:rPr lang="zh-TW" altLang="en-US" dirty="0"/>
              <a:t>名學生參加了該實驗，每小時支付 </a:t>
            </a:r>
            <a:r>
              <a:rPr lang="en-US" altLang="zh-TW" dirty="0"/>
              <a:t>9 </a:t>
            </a:r>
            <a:r>
              <a:rPr lang="zh-TW" altLang="en-US" dirty="0"/>
              <a:t>美元，外加績效獎金。 參與者被告知了實驗內容，並被告知這兩項任務應該得到同等的優先級</a:t>
            </a:r>
          </a:p>
          <a:p>
            <a:endParaRPr lang="en-US" altLang="zh-TW" dirty="0"/>
          </a:p>
          <a:p>
            <a:endParaRPr lang="zh-TW" altLang="en-US" dirty="0"/>
          </a:p>
        </p:txBody>
      </p:sp>
    </p:spTree>
    <p:extLst>
      <p:ext uri="{BB962C8B-B14F-4D97-AF65-F5344CB8AC3E}">
        <p14:creationId xmlns:p14="http://schemas.microsoft.com/office/powerpoint/2010/main" val="2391366171"/>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1782</Words>
  <Application>Microsoft Office PowerPoint</Application>
  <PresentationFormat>如螢幕大小 (16:9)</PresentationFormat>
  <Paragraphs>126</Paragraphs>
  <Slides>22</Slides>
  <Notes>22</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22</vt:i4>
      </vt:variant>
    </vt:vector>
  </HeadingPairs>
  <TitlesOfParts>
    <vt:vector size="31" baseType="lpstr">
      <vt:lpstr>Arvo</vt:lpstr>
      <vt:lpstr>Roboto Condensed</vt:lpstr>
      <vt:lpstr>Arial</vt:lpstr>
      <vt:lpstr>微軟正黑體</vt:lpstr>
      <vt:lpstr>Roboto</vt:lpstr>
      <vt:lpstr>Arial</vt:lpstr>
      <vt:lpstr>Franklin Gothic Book</vt:lpstr>
      <vt:lpstr>Roboto Condensed Light</vt:lpstr>
      <vt:lpstr>Salerio template</vt:lpstr>
      <vt:lpstr>順從性和信任的獨立性： 自動化中誤警比漏失更糟糕嗎？</vt:lpstr>
      <vt:lpstr>背景動機及目的</vt:lpstr>
      <vt:lpstr>1-1 背景動機</vt:lpstr>
      <vt:lpstr>1-2 目的</vt:lpstr>
      <vt:lpstr>文獻探討</vt:lpstr>
      <vt:lpstr>2.相關文獻</vt:lpstr>
      <vt:lpstr>2.相關文獻</vt:lpstr>
      <vt:lpstr>方法</vt:lpstr>
      <vt:lpstr>3-1 受測者</vt:lpstr>
      <vt:lpstr>3-2 儀器設備</vt:lpstr>
      <vt:lpstr>3-2 儀器設備</vt:lpstr>
      <vt:lpstr>3-3 受測者工作</vt:lpstr>
      <vt:lpstr>3-4 實驗設計</vt:lpstr>
      <vt:lpstr>3-5 實驗程序</vt:lpstr>
      <vt:lpstr>3-5 實驗程序</vt:lpstr>
      <vt:lpstr>結果</vt:lpstr>
      <vt:lpstr>4. 結果 (試驗開始到 SF 或自動化 FA 開始之間的期間計算)</vt:lpstr>
      <vt:lpstr>4. 結果(SF 或警報發生之前的時間內測量的)</vt:lpstr>
      <vt:lpstr>4. 結果(SF檢測率)</vt:lpstr>
      <vt:lpstr>結果與討論</vt:lpstr>
      <vt:lpstr>5. 結果與討論</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善治 陳</cp:lastModifiedBy>
  <cp:revision>38</cp:revision>
  <dcterms:modified xsi:type="dcterms:W3CDTF">2022-04-13T04:50:35Z</dcterms:modified>
</cp:coreProperties>
</file>